
<file path=[Content_Types].xml><?xml version="1.0" encoding="utf-8"?>
<Types xmlns="http://schemas.openxmlformats.org/package/2006/content-types">
  <Default Extension="bin" ContentType="image/png"/>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docProps/core.xml" ContentType="application/vnd.openxmlformats-package.core-propertie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Masters/slideMaster2.xml" ContentType="application/vnd.openxmlformats-officedocument.presentationml.slideMaster+xml"/>
  <Override PartName="/ppt/slideMasters/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s/slide20.xml" ContentType="application/vnd.openxmlformats-officedocument.presentationml.slide+xml"/>
  <Override PartName="/ppt/slideMasters/slideMaster3.xml" ContentType="application/vnd.openxmlformats-officedocument.presentationml.slideMaster+xml"/>
  <Override PartName="/ppt/slideMasters/theme/theme3.xml" ContentType="application/vnd.openxmlformats-officedocument.theme+xml"/>
  <Override PartName="/ppt/slideLayouts/slideLayout8.xml" ContentType="application/vnd.openxmlformats-officedocument.presentationml.slideLayout+xml"/>
  <Override PartName="/ppt/media/imageb.bin" ContentType="image/svg+xml"/>
  <Override PartName="/ppt/slideLayouts/slideLayout9.xml" ContentType="application/vnd.openxmlformats-officedocument.presentationml.slideLayout+xml"/>
  <Override PartName="/ppt/slideLayouts/slideLayouta.xml" ContentType="application/vnd.openxmlformats-officedocument.presentationml.slideLayout+xml"/>
  <Override PartName="/ppt/slideLayouts/slideLayoutb.xml" ContentType="application/vnd.openxmlformats-officedocument.presentationml.slideLayout+xml"/>
  <Override PartName="/ppt/slideLayouts/slideLayoutc.xml" ContentType="application/vnd.openxmlformats-officedocument.presentationml.slideLayout+xml"/>
  <Override PartName="/ppt/slideLayouts/slideLayoutd.xml" ContentType="application/vnd.openxmlformats-officedocument.presentationml.slideLayout+xml"/>
  <Override PartName="/ppt/slideLayouts/slideLayoute.xml" ContentType="application/vnd.openxmlformats-officedocument.presentationml.slideLayout+xml"/>
  <Override PartName="/ppt/slideLayouts/slideLayoutf.xml" ContentType="application/vnd.openxmlformats-officedocument.presentationml.slideLayout+xml"/>
  <Override PartName="/ppt/slides/slide21.xml" ContentType="application/vnd.openxmlformats-officedocument.presentationml.slide+xml"/>
  <Override PartName="/ppt/tableStyles.xml" ContentType="application/vnd.openxmlformats-officedocument.presentationml.tableStyles+xml"/>
  <Override PartName="/ppt/slides/slide22.xml" ContentType="application/vnd.openxmlformats-officedocument.presentationml.slide+xml"/>
  <Override PartName="/ppt/slides/slide23.xml" ContentType="application/vnd.openxmlformats-officedocument.presentationml.slide+xml"/>
  <Override PartName="/ppt/slides/charts/chart32.xml" ContentType="application/vnd.openxmlformats-officedocument.drawingml.chart+xml"/>
  <Override PartName="/ppt/slides/charts/chart33.xml" ContentType="application/vnd.openxmlformats-officedocument.drawingml.chart+xml"/>
  <Override PartName="/ppt/slides/charts/chart34.xml" ContentType="application/vnd.openxmlformats-officedocument.drawingml.chart+xml"/>
  <Override PartName="/ppt/slides/slide24.xml" ContentType="application/vnd.openxmlformats-officedocument.presentationml.slide+xml"/>
  <Override PartName="/ppt/slides/charts/chart35.xml" ContentType="application/vnd.openxmlformats-officedocument.drawingml.chart+xml"/>
  <Override PartName="/ppt/slides/slide25.xml" ContentType="application/vnd.openxmlformats-officedocument.presentationml.slide+xml"/>
  <Override PartName="/ppt/slides/charts/chart36.xml" ContentType="application/vnd.openxmlformats-officedocument.drawingml.chart+xml"/>
  <Override PartName="/ppt/slides/charts/chart37.xml" ContentType="application/vnd.openxmlformats-officedocument.drawingml.chart+xml"/>
  <Override PartName="/ppt/slides/charts/chart38.xml" ContentType="application/vnd.openxmlformats-officedocument.drawingml.chart+xml"/>
  <Override PartName="/ppt/slides/slide26.xml" ContentType="application/vnd.openxmlformats-officedocument.presentationml.slide+xml"/>
  <Override PartName="/ppt/slides/charts/chart39.xml" ContentType="application/vnd.openxmlformats-officedocument.drawingml.chart+xml"/>
  <Override PartName="/ppt/slides/charts/chart3a.xml" ContentType="application/vnd.openxmlformats-officedocument.drawingml.chart+xml"/>
  <Override PartName="/ppt/slides/charts/chart3b.xml" ContentType="application/vnd.openxmlformats-officedocument.drawingml.chart+xml"/>
  <Override PartName="/ppt/slides/slide27.xml" ContentType="application/vnd.openxmlformats-officedocument.presentationml.slide+xml"/>
  <Override PartName="/ppt/slides/charts/chart3c.xml" ContentType="application/vnd.openxmlformats-officedocument.drawingml.chart+xml"/>
  <Override PartName="/ppt/slides/charts/chart3d.xml" ContentType="application/vnd.openxmlformats-officedocument.drawingml.chart+xml"/>
  <Override PartName="/ppt/slides/charts/chart3e.xml" ContentType="application/vnd.openxmlformats-officedocument.drawingml.chart+xml"/>
  <Override PartName="/ppt/slides/slide28.xml" ContentType="application/vnd.openxmlformats-officedocument.presentationml.slide+xml"/>
  <Override PartName="/ppt/slides/charts/chart3f.xml" ContentType="application/vnd.openxmlformats-officedocument.drawingml.chart+xml"/>
  <Override PartName="/ppt/slides/charts/chart40.xml" ContentType="application/vnd.openxmlformats-officedocument.drawingml.chart+xml"/>
  <Override PartName="/ppt/slides/charts/chart41.xml" ContentType="application/vnd.openxmlformats-officedocument.drawingml.chart+xml"/>
  <Override PartName="/ppt/slides/charts/chart42.xml" ContentType="application/vnd.openxmlformats-officedocument.drawingml.chart+xml"/>
  <Override PartName="/ppt/slides/charts/chart43.xml" ContentType="application/vnd.openxmlformats-officedocument.drawingml.chart+xml"/>
  <Override PartName="/ppt/slides/charts/chart44.xml" ContentType="application/vnd.openxmlformats-officedocument.drawingml.chart+xml"/>
  <Override PartName="/ppt/slides/charts/chart45.xml" ContentType="application/vnd.openxmlformats-officedocument.drawingml.chart+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charts/chart46.xml" ContentType="application/vnd.openxmlformats-officedocument.drawingml.chart+xml"/>
  <Override PartName="/ppt/slides/charts/chart47.xml" ContentType="application/vnd.openxmlformats-officedocument.drawingml.chart+xml"/>
  <Override PartName="/ppt/slides/charts/chart48.xml" ContentType="application/vnd.openxmlformats-officedocument.drawingml.chart+xml"/>
  <Override PartName="/ppt/slides/charts/chart49.xml" ContentType="application/vnd.openxmlformats-officedocument.drawingml.chart+xml"/>
  <Override PartName="/ppt/slides/slide2c.xml" ContentType="application/vnd.openxmlformats-officedocument.presentationml.slide+xml"/>
  <Override PartName="/ppt/slides/slide2d.xml" ContentType="application/vnd.openxmlformats-officedocument.presentationml.slide+xml"/>
  <Override PartName="/ppt/slides/charts/chart4a.xml" ContentType="application/vnd.openxmlformats-officedocument.drawingml.chart+xml"/>
  <Override PartName="/ppt/slides/charts/chart4b.xml" ContentType="application/vnd.openxmlformats-officedocument.drawingml.chart+xml"/>
  <Override PartName="/ppt/slides/charts/chart4c.xml" ContentType="application/vnd.openxmlformats-officedocument.drawingml.chart+xml"/>
  <Override PartName="/ppt/slides/charts/chart4d.xml" ContentType="application/vnd.openxmlformats-officedocument.drawingml.chart+xml"/>
  <Override PartName="/ppt/slides/charts/chart4e.xml" ContentType="application/vnd.openxmlformats-officedocument.drawingml.chart+xml"/>
  <Override PartName="/ppt/slides/charts/chart4f.xml" ContentType="application/vnd.openxmlformats-officedocument.drawingml.chart+xml"/>
  <Override PartName="/ppt/slides/charts/chart50.xml" ContentType="application/vnd.openxmlformats-officedocument.drawingml.chart+xml"/>
  <Override PartName="/ppt/slides/charts/chart51.xml" ContentType="application/vnd.openxmlformats-officedocument.drawingml.chart+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charts/chart52.xml" ContentType="application/vnd.openxmlformats-officedocument.drawingml.chart+xml"/>
  <Override PartName="/ppt/slides/charts/chart53.xml" ContentType="application/vnd.openxmlformats-officedocument.drawingml.chart+xml"/>
  <Override PartName="/ppt/slides/slide31.xml" ContentType="application/vnd.openxmlformats-officedocument.presentationml.slide+xml"/>
  <Override PartName="/ppt/slides/slide32.xml" ContentType="application/vnd.openxmlformats-officedocument.presentationml.slide+xml"/>
  <Override PartName="/ppt/slides/charts/chart54.xml" ContentType="application/vnd.openxmlformats-officedocument.drawingml.chart+xml"/>
  <Override PartName="/ppt/slides/charts/chart55.xml" ContentType="application/vnd.openxmlformats-officedocument.drawingml.chart+xml"/>
  <Override PartName="/ppt/slides/charts/chart56.xml" ContentType="application/vnd.openxmlformats-officedocument.drawingml.chart+xml"/>
  <Override PartName="/ppt/slides/charts/chart57.xml" ContentType="application/vnd.openxmlformats-officedocument.drawingml.chart+xml"/>
  <Override PartName="/ppt/slides/charts/chart58.xml" ContentType="application/vnd.openxmlformats-officedocument.drawingml.chart+xml"/>
  <Override PartName="/ppt/slides/slide33.xml" ContentType="application/vnd.openxmlformats-officedocument.presentationml.slide+xml"/>
  <Override PartName="/ppt/slides/slide34.xml" ContentType="application/vnd.openxmlformats-officedocument.presentationml.slide+xml"/>
  <Override PartName="/ppt/slides/charts/chart59.xml" ContentType="application/vnd.openxmlformats-officedocument.drawingml.chart+xml"/>
  <Override PartName="/ppt/slides/charts/chart5a.xml" ContentType="application/vnd.openxmlformats-officedocument.drawingml.chart+xml"/>
  <Override PartName="/ppt/slides/slide35.xml" ContentType="application/vnd.openxmlformats-officedocument.presentationml.slide+xml"/>
  <Override PartName="/ppt/slides/slide36.xml" ContentType="application/vnd.openxmlformats-officedocument.presentationml.slide+xml"/>
  <Override PartName="/ppt/slides/charts/chart5b.xml" ContentType="application/vnd.openxmlformats-officedocument.drawingml.chart+xml"/>
  <Override PartName="/ppt/slides/slide37.xml" ContentType="application/vnd.openxmlformats-officedocument.presentationml.slide+xml"/>
  <Override PartName="/ppt/slides/charts/chart5c.xml" ContentType="application/vnd.openxmlformats-officedocument.drawingml.chart+xml"/>
  <Override PartName="/ppt/slides/slide38.xml" ContentType="application/vnd.openxmlformats-officedocument.presentationml.slide+xml"/>
  <Override PartName="/ppt/slides/charts/chart5d.xml" ContentType="application/vnd.openxmlformats-officedocument.drawingml.chart+xml"/>
  <Override PartName="/ppt/slides/slide39.xml" ContentType="application/vnd.openxmlformats-officedocument.presentationml.slide+xml"/>
  <Override PartName="/ppt/slides/charts/chart5e.xml" ContentType="application/vnd.openxmlformats-officedocument.drawingml.chart+xml"/>
  <Override PartName="/ppt/slides/slide3a.xml" ContentType="application/vnd.openxmlformats-officedocument.presentationml.slide+xml"/>
  <Override PartName="/ppt/slides/charts/chart5f.xml" ContentType="application/vnd.openxmlformats-officedocument.drawingml.chart+xml"/>
  <Override PartName="/ppt/slides/slide3b.xml" ContentType="application/vnd.openxmlformats-officedocument.presentationml.slide+xml"/>
  <Override PartName="/ppt/slides/charts/chart60.xml" ContentType="application/vnd.openxmlformats-officedocument.drawingml.chart+xml"/>
  <Override PartName="/ppt/slides/slide3c.xml" ContentType="application/vnd.openxmlformats-officedocument.presentationml.slide+xml"/>
  <Override PartName="/ppt/slides/charts/chart61.xml" ContentType="application/vnd.openxmlformats-officedocument.drawingml.chart+xml"/>
  <Override PartName="/ppt/slides/slide3d.xml" ContentType="application/vnd.openxmlformats-officedocument.presentationml.slide+xml"/>
  <Override PartName="/ppt/slides/charts/chart62.xml" ContentType="application/vnd.openxmlformats-officedocument.drawingml.chart+xml"/>
  <Override PartName="/ppt/slides/slide3e.xml" ContentType="application/vnd.openxmlformats-officedocument.presentationml.slide+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http://schemas.openxmlformats.org/presentationml/2006/main" xmlns:a="http://schemas.openxmlformats.org/drawingml/2006/main" xmlns:adp="http://whatever" xmlns:p="http://schemas.openxmlformats.org/presentationml/2006/main" xmlns:r="http://schemas.openxmlformats.org/officeDocument/2006/relationships" xmlns:xs="http://www.w3.org/2001/XMLSchema" saveSubsetFonts="1">
  <p:sldMasterIdLst>
    <p:sldMasterId id="2147483648" r:id="rId1"/>
    <p:sldMasterId id="2147483650" r:id="R29b9f510f04e4cf3"/>
    <p:sldMasterId id="2147483657" r:id="R51247511d7604483"/>
  </p:sldMasterIdLst>
  <p:sldIdLst>
    <p:sldId id="287" r:id="Rc2b4a8f9577f40a8"/>
    <p:sldId id="288" r:id="R29bb0cea210a403a"/>
    <p:sldId id="289" r:id="R81c2b270deb046e0"/>
    <p:sldId id="290" r:id="Rde32241e9a9e4239"/>
    <p:sldId id="291" r:id="R0a75db8d13524fc6"/>
    <p:sldId id="292" r:id="R2b0f799a66914039"/>
    <p:sldId id="293" r:id="R36699bca15384611"/>
    <p:sldId id="294" r:id="Rfb52fb9625a34c84"/>
    <p:sldId id="295" r:id="Rb364041bd94d4595"/>
    <p:sldId id="296" r:id="Rdf8045c96a0e41e1"/>
    <p:sldId id="297" r:id="Rf36a5eeee76b4166"/>
    <p:sldId id="298" r:id="R2db65b81cda141b9"/>
    <p:sldId id="299" r:id="R25dc47f0208b4224"/>
    <p:sldId id="300" r:id="R4d178d284cf0411c"/>
    <p:sldId id="301" r:id="R68ce3200b0884fc1"/>
    <p:sldId id="302" r:id="R8e9d65e376434da0"/>
    <p:sldId id="303" r:id="Rab17cf886c3f4a67"/>
    <p:sldId id="304" r:id="Rc71b3dbe2638420e"/>
    <p:sldId id="305" r:id="R74e36a5f5da74271"/>
    <p:sldId id="306" r:id="Rafa2b0edecb04430"/>
    <p:sldId id="307" r:id="R8e14180f4b574a49"/>
    <p:sldId id="308" r:id="R7cefd3f6e1194900"/>
    <p:sldId id="309" r:id="R0efb22ce7daa4075"/>
    <p:sldId id="310" r:id="R3075bad38b094a4b"/>
    <p:sldId id="311" r:id="Rad0218b400ed4358"/>
    <p:sldId id="312" r:id="R16461a84b17e4401"/>
    <p:sldId id="313" r:id="R253a917421d44d37"/>
    <p:sldId id="314" r:id="R3e1e4fa301bd4311"/>
    <p:sldId id="315" r:id="Rdfc716f1dd084938"/>
    <p:sldId id="316" r:id="R6fa57326dd964c14"/>
    <p:sldId id="317" r:id="R1ee1bcc00c23440c"/>
  </p:sldIdLst>
  <p:sldSz type="screen16x9" cy="5143500" cx="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tableStyles.xml><?xml version="1.0" encoding="utf-8"?>
<a:tblStyleLst xmlns:a="http://schemas.openxmlformats.org/drawingml/2006/main" def="{793D81CF-94F2-401A-BA57-92F5A7B2D0C5}">
  <a:tblStyle styleId="{793D81CF-94F2-401A-BA57-92F5A7B2D0C5}" styleName="Mellanmörkt forma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_rels/presentation.xml.rels><?xml version="1.0" encoding="UTF-8" standalone="yes"?>
<Relationships xmlns="http://schemas.openxmlformats.org/package/2006/relationships"><Relationship Id="R29bb0cea210a403a" Type="http://schemas.openxmlformats.org/officeDocument/2006/relationships/slide" Target="/ppt/slides/slide21.xml"/><Relationship Id="R8e9d65e376434da0" Type="http://schemas.openxmlformats.org/officeDocument/2006/relationships/slide" Target="/ppt/slides/slide2f.xml"/><Relationship Id="R3075bad38b094a4b" Type="http://schemas.openxmlformats.org/officeDocument/2006/relationships/slide" Target="/ppt/slides/slide37.xml"/><Relationship Id="R253a917421d44d37" Type="http://schemas.openxmlformats.org/officeDocument/2006/relationships/slide" Target="/ppt/slides/slide3a.xml"/><Relationship Id="R81c2b270deb046e0" Type="http://schemas.openxmlformats.org/officeDocument/2006/relationships/slide" Target="/ppt/slides/slide22.xml"/><Relationship Id="R36699bca15384611" Type="http://schemas.openxmlformats.org/officeDocument/2006/relationships/slide" Target="/ppt/slides/slide26.xml"/><Relationship Id="Rf36a5eeee76b4166" Type="http://schemas.openxmlformats.org/officeDocument/2006/relationships/slide" Target="/ppt/slides/slide2a.xml"/><Relationship Id="Rab17cf886c3f4a67" Type="http://schemas.openxmlformats.org/officeDocument/2006/relationships/slide" Target="/ppt/slides/slide30.xml"/><Relationship Id="Rafa2b0edecb04430" Type="http://schemas.openxmlformats.org/officeDocument/2006/relationships/slide" Target="/ppt/slides/slide33.xml"/><Relationship Id="Rdfc716f1dd084938" Type="http://schemas.openxmlformats.org/officeDocument/2006/relationships/slide" Target="/ppt/slides/slide3c.xml"/><Relationship Id="rId7" Type="http://schemas.openxmlformats.org/officeDocument/2006/relationships/customXml" Target="../customXml/item2.xml"/><Relationship Id="R29b9f510f04e4cf3" Type="http://schemas.openxmlformats.org/officeDocument/2006/relationships/slideMaster" Target="/ppt/slideMasters/slideMaster2.xml"/><Relationship Id="Rc71b3dbe2638420e" Type="http://schemas.openxmlformats.org/officeDocument/2006/relationships/slide" Target="/ppt/slides/slide31.xml"/><Relationship Id="R0efb22ce7daa4075" Type="http://schemas.openxmlformats.org/officeDocument/2006/relationships/slide" Target="/ppt/slides/slide36.xml"/><Relationship Id="rId1" Type="http://schemas.openxmlformats.org/officeDocument/2006/relationships/slideMaster" Target="slideMasters/slideMaster1.xml"/><Relationship Id="Rde32241e9a9e4239" Type="http://schemas.openxmlformats.org/officeDocument/2006/relationships/slide" Target="/ppt/slides/slide23.xml"/><Relationship Id="R2b0f799a66914039" Type="http://schemas.openxmlformats.org/officeDocument/2006/relationships/slide" Target="/ppt/slides/slide25.xml"/><Relationship Id="Rb364041bd94d4595" Type="http://schemas.openxmlformats.org/officeDocument/2006/relationships/slide" Target="/ppt/slides/slide28.xml"/><Relationship Id="R7cefd3f6e1194900" Type="http://schemas.openxmlformats.org/officeDocument/2006/relationships/slide" Target="/ppt/slides/slide35.xml"/><Relationship Id="R3e1e4fa301bd4311" Type="http://schemas.openxmlformats.org/officeDocument/2006/relationships/slide" Target="/ppt/slides/slide3b.xml"/><Relationship Id="rId6" Type="http://schemas.openxmlformats.org/officeDocument/2006/relationships/customXml" Target="../customXml/item1.xml"/><Relationship Id="rId5" Type="http://schemas.openxmlformats.org/officeDocument/2006/relationships/theme" Target="theme/theme1.xml"/><Relationship Id="Rdf8045c96a0e41e1" Type="http://schemas.openxmlformats.org/officeDocument/2006/relationships/slide" Target="/ppt/slides/slide29.xml"/><Relationship Id="R4d178d284cf0411c" Type="http://schemas.openxmlformats.org/officeDocument/2006/relationships/slide" Target="/ppt/slides/slide2d.xml"/><Relationship Id="R2db65b81cda141b9" Type="http://schemas.openxmlformats.org/officeDocument/2006/relationships/slide" Target="/ppt/slides/slide2b.xml"/><Relationship Id="Rad0218b400ed4358" Type="http://schemas.openxmlformats.org/officeDocument/2006/relationships/slide" Target="/ppt/slides/slide38.xml"/><Relationship Id="R6fa57326dd964c14" Type="http://schemas.openxmlformats.org/officeDocument/2006/relationships/slide" Target="/ppt/slides/slide3d.xml"/><Relationship Id="Rc426f2c5ef294bd5" Type="http://schemas.openxmlformats.org/officeDocument/2006/relationships/tableStyles" Target="/ppt/tableStyles.xml"/><Relationship Id="R0a75db8d13524fc6" Type="http://schemas.openxmlformats.org/officeDocument/2006/relationships/slide" Target="/ppt/slides/slide24.xml"/><Relationship Id="R25dc47f0208b4224" Type="http://schemas.openxmlformats.org/officeDocument/2006/relationships/slide" Target="/ppt/slides/slide2c.xml"/><Relationship Id="R68ce3200b0884fc1" Type="http://schemas.openxmlformats.org/officeDocument/2006/relationships/slide" Target="/ppt/slides/slide2e.xml"/><Relationship Id="R16461a84b17e4401" Type="http://schemas.openxmlformats.org/officeDocument/2006/relationships/slide" Target="/ppt/slides/slide39.xml"/><Relationship Id="R51247511d7604483" Type="http://schemas.openxmlformats.org/officeDocument/2006/relationships/slideMaster" Target="/ppt/slideMasters/slideMaster3.xml"/><Relationship Id="R1ee1bcc00c23440c" Type="http://schemas.openxmlformats.org/officeDocument/2006/relationships/slide" Target="/ppt/slides/slide3e.xml"/><Relationship Id="rId8" Type="http://schemas.openxmlformats.org/officeDocument/2006/relationships/customXml" Target="../customXml/item3.xml"/><Relationship Id="Rc2b4a8f9577f40a8" Type="http://schemas.openxmlformats.org/officeDocument/2006/relationships/slide" Target="/ppt/slides/slide20.xml"/><Relationship Id="Rfb52fb9625a34c84" Type="http://schemas.openxmlformats.org/officeDocument/2006/relationships/slide" Target="/ppt/slides/slide27.xml"/><Relationship Id="R74e36a5f5da74271" Type="http://schemas.openxmlformats.org/officeDocument/2006/relationships/slide" Target="/ppt/slides/slide32.xml"/><Relationship Id="R8e14180f4b574a49" Type="http://schemas.openxmlformats.org/officeDocument/2006/relationships/slide" Target="/ppt/slides/slide34.xml"/></Relationships>
</file>

<file path=ppt/slideLayouts/_rels/slideLayout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 Type="http://schemas.openxmlformats.org/officeDocument/2006/relationships/slideMaster" Target="../slideMasters/slideMaster1.xml"/>
</Relationships>
</file>

<file path=ppt/slideLayouts/_rels/slideLayout2.xml.rels>&#65279;<?xml version="1.0" encoding="utf-8"?><Relationships xmlns="http://schemas.openxmlformats.org/package/2006/relationships"><Relationship Type="http://schemas.openxmlformats.org/officeDocument/2006/relationships/image" Target="/ppt/media/image.bin" Id="R01a878f52b044d79" /><Relationship Type="http://schemas.openxmlformats.org/officeDocument/2006/relationships/image" Target="/ppt/media/image2.bin" Id="R9aab05e1c39844ea" /><Relationship Type="http://schemas.openxmlformats.org/officeDocument/2006/relationships/slideMaster" Target="/ppt/slideMasters/slideMaster2.xml" Id="R007142806d774e7b" /></Relationships>
</file>

<file path=ppt/slideLayouts/_rels/slideLayout3.xml.rels>&#65279;<?xml version="1.0" encoding="utf-8"?><Relationships xmlns="http://schemas.openxmlformats.org/package/2006/relationships"><Relationship Type="http://schemas.openxmlformats.org/officeDocument/2006/relationships/image" Target="/ppt/media/image3.bin" Id="R186e83faeb8e4507" /><Relationship Type="http://schemas.openxmlformats.org/officeDocument/2006/relationships/image" Target="/ppt/media/image4.bin" Id="R97a2f6ccfcda433d" /><Relationship Type="http://schemas.openxmlformats.org/officeDocument/2006/relationships/slideMaster" Target="/ppt/slideMasters/slideMaster2.xml" Id="R07d1c58798c547b0" /></Relationships>
</file>

<file path=ppt/slideLayouts/_rels/slideLayout4.xml.rels>&#65279;<?xml version="1.0" encoding="utf-8"?><Relationships xmlns="http://schemas.openxmlformats.org/package/2006/relationships"><Relationship Type="http://schemas.openxmlformats.org/officeDocument/2006/relationships/image" Target="/ppt/media/image5.bin" Id="R3eb63481edb44c39" /><Relationship Type="http://schemas.openxmlformats.org/officeDocument/2006/relationships/image" Target="/ppt/media/image2.bin" Id="Ra3643025863449b8" /><Relationship Type="http://schemas.openxmlformats.org/officeDocument/2006/relationships/slideMaster" Target="/ppt/slideMasters/slideMaster2.xml" Id="R792aa255d869450e" /></Relationships>
</file>

<file path=ppt/slideLayouts/_rels/slideLayout5.xml.rels>&#65279;<?xml version="1.0" encoding="utf-8"?><Relationships xmlns="http://schemas.openxmlformats.org/package/2006/relationships"><Relationship Type="http://schemas.openxmlformats.org/officeDocument/2006/relationships/image" Target="/ppt/media/image6.bin" Id="R85debe7c74194c5d" /><Relationship Type="http://schemas.openxmlformats.org/officeDocument/2006/relationships/image" Target="/ppt/media/image2.bin" Id="R2340e1253f72417e" /><Relationship Type="http://schemas.openxmlformats.org/officeDocument/2006/relationships/slideMaster" Target="/ppt/slideMasters/slideMaster2.xml" Id="R0a18e9af1f384285" /></Relationships>
</file>

<file path=ppt/slideLayouts/_rels/slideLayout6.xml.rels>&#65279;<?xml version="1.0" encoding="utf-8"?><Relationships xmlns="http://schemas.openxmlformats.org/package/2006/relationships"><Relationship Type="http://schemas.openxmlformats.org/officeDocument/2006/relationships/image" Target="/ppt/media/image7.bin" Id="R7ef58d7be3714174" /><Relationship Type="http://schemas.openxmlformats.org/officeDocument/2006/relationships/image" Target="/ppt/media/image4.bin" Id="Radd2efdab97344d7" /><Relationship Type="http://schemas.openxmlformats.org/officeDocument/2006/relationships/slideMaster" Target="/ppt/slideMasters/slideMaster2.xml" Id="Rcf523fb81ea24a57" /></Relationships>
</file>

<file path=ppt/slideLayouts/_rels/slideLayout7.xml.rels>&#65279;<?xml version="1.0" encoding="utf-8"?><Relationships xmlns="http://schemas.openxmlformats.org/package/2006/relationships"><Relationship Type="http://schemas.openxmlformats.org/officeDocument/2006/relationships/image" Target="/ppt/media/image8.bin" Id="R0480a1c720604567" /><Relationship Type="http://schemas.openxmlformats.org/officeDocument/2006/relationships/image" Target="/ppt/media/image4.bin" Id="Rc7dc891f4afe48b1" /><Relationship Type="http://schemas.openxmlformats.org/officeDocument/2006/relationships/slideMaster" Target="/ppt/slideMasters/slideMaster2.xml" Id="Rb5d19ace5451491b" /></Relationships>
</file>

<file path=ppt/slideLayouts/_rels/slideLayout8.xml.rels>&#65279;<?xml version="1.0" encoding="utf-8"?><Relationships xmlns="http://schemas.openxmlformats.org/package/2006/relationships"><Relationship Type="http://schemas.openxmlformats.org/officeDocument/2006/relationships/image" Target="/ppt/media/imagea.bin" Id="Rf828df81462d4b4c" /><Relationship Type="http://schemas.openxmlformats.org/officeDocument/2006/relationships/image" Target="/ppt/media/imageb.bin" Id="R1d1c1e53d9144f0f" /><Relationship Type="http://schemas.openxmlformats.org/officeDocument/2006/relationships/slideMaster" Target="/ppt/slideMasters/slideMaster3.xml" Id="R4ba4ff43a19849c3"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3.xml" Id="Ref22e155d4bf4f50" /></Relationships>
</file>

<file path=ppt/slideLayouts/_rels/slideLayouta.xml.rels>&#65279;<?xml version="1.0" encoding="utf-8"?><Relationships xmlns="http://schemas.openxmlformats.org/package/2006/relationships"><Relationship Type="http://schemas.openxmlformats.org/officeDocument/2006/relationships/slideMaster" Target="/ppt/slideMasters/slideMaster3.xml" Id="R66c3c0b6ad5a46d3" /></Relationships>
</file>

<file path=ppt/slideLayouts/_rels/slideLayoutb.xml.rels>&#65279;<?xml version="1.0" encoding="utf-8"?><Relationships xmlns="http://schemas.openxmlformats.org/package/2006/relationships"><Relationship Type="http://schemas.openxmlformats.org/officeDocument/2006/relationships/slideMaster" Target="/ppt/slideMasters/slideMaster3.xml" Id="Rfc14e8698f2744b0" /></Relationships>
</file>

<file path=ppt/slideLayouts/_rels/slideLayoutc.xml.rels>&#65279;<?xml version="1.0" encoding="utf-8"?><Relationships xmlns="http://schemas.openxmlformats.org/package/2006/relationships"><Relationship Type="http://schemas.openxmlformats.org/officeDocument/2006/relationships/slideMaster" Target="/ppt/slideMasters/slideMaster3.xml" Id="R0e4271bd490f41a6" /></Relationships>
</file>

<file path=ppt/slideLayouts/_rels/slideLayoutd.xml.rels>&#65279;<?xml version="1.0" encoding="utf-8"?><Relationships xmlns="http://schemas.openxmlformats.org/package/2006/relationships"><Relationship Type="http://schemas.openxmlformats.org/officeDocument/2006/relationships/slideMaster" Target="/ppt/slideMasters/slideMaster3.xml" Id="R7a2738abfaab4302" /></Relationships>
</file>

<file path=ppt/slideLayouts/_rels/slideLayoute.xml.rels>&#65279;<?xml version="1.0" encoding="utf-8"?><Relationships xmlns="http://schemas.openxmlformats.org/package/2006/relationships"><Relationship Type="http://schemas.openxmlformats.org/officeDocument/2006/relationships/slideMaster" Target="/ppt/slideMasters/slideMaster3.xml" Id="Re3170432c26e49ab" /></Relationships>
</file>

<file path=ppt/slideLayouts/_rels/slideLayoutf.xml.rels>&#65279;<?xml version="1.0" encoding="utf-8"?><Relationships xmlns="http://schemas.openxmlformats.org/package/2006/relationships"><Relationship Type="http://schemas.openxmlformats.org/officeDocument/2006/relationships/slideMaster" Target="/ppt/slideMasters/slideMaster3.xml" Id="R7d47f037f7d84e29" /></Relationships>
</file>

<file path=ppt/slideLayouts/slideLayout1.xml><?xml version="1.0" encoding="utf-8"?>
<p:sldLayout xmlns:a="http://schemas.openxmlformats.org/drawingml/2006/main" xmlns:adp="http://whatever" xmlns:p="http://schemas.openxmlformats.org/presentationml/2006/main" xmlns:r="http://schemas.openxmlformats.org/officeDocument/2006/relationships" xmlns:xs="http://www.w3.org/2001/XMLSchema" type="title" preserve="1">
  <p:cSld name="Empty slide">
    <p:spTree>
      <p:nvGrpSpPr>
        <p:cNvPr id="1" name=""/>
        <p:cNvGrpSpPr/>
        <p:nvPr/>
      </p:nvGrpSpPr>
      <p:grpSpPr/>
    </p:spTree>
  </p:cSl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 Titelsida">
    <p:bg>
      <p:bgPr>
        <a:blipFill dpi="0" rotWithShape="1">
          <a:blip r:embed="R01a878f52b044d79">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666A17E-BDCE-441B-832B-2A40CDBD0E75}"/>
              </a:ext>
            </a:extLst>
          </p:cNvPr>
          <p:cNvPicPr>
            <a:picLocks noChangeAspect="1"/>
          </p:cNvPicPr>
          <p:nvPr/>
        </p:nvPicPr>
        <p:blipFill>
          <a:blip r:embed="R9aab05e1c39844ea">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9E58D5BE-0198-4D70-BB5D-F843C50E34AD}"/>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7" name="Platshållare för text 13">
            <a:extLst>
              <a:ext uri="{FF2B5EF4-FFF2-40B4-BE49-F238E27FC236}">
                <a16:creationId xmlns:a16="http://schemas.microsoft.com/office/drawing/2014/main" id="{A27858B4-6A2B-4111-A3B5-C9450DCE43D6}"/>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6" name="Platshållare för text 13">
            <a:extLst>
              <a:ext uri="{FF2B5EF4-FFF2-40B4-BE49-F238E27FC236}">
                <a16:creationId xmlns:a16="http://schemas.microsoft.com/office/drawing/2014/main" id="{FD386981-4AD4-44A0-8231-AAABE3E0B6BD}"/>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8" name="Platshållare för text 13">
            <a:extLst>
              <a:ext uri="{FF2B5EF4-FFF2-40B4-BE49-F238E27FC236}">
                <a16:creationId xmlns:a16="http://schemas.microsoft.com/office/drawing/2014/main" id="{96D2EA9F-D1E1-4531-B6C0-FF730FCF507B}"/>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4344001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Titelsida">
    <p:bg>
      <p:bgPr>
        <a:blipFill dpi="0" rotWithShape="1">
          <a:blip r:embed="R186e83faeb8e4507">
            <a:lum/>
          </a:blip>
          <a:srcRect/>
          <a:stretch>
            <a:fillRect/>
          </a:stretch>
        </a:blip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A102FB4E-97C7-4F23-962F-81A34F2EFF28}"/>
              </a:ext>
            </a:extLst>
          </p:cNvPr>
          <p:cNvPicPr>
            <a:picLocks noChangeAspect="1"/>
          </p:cNvPicPr>
          <p:nvPr/>
        </p:nvPicPr>
        <p:blipFill>
          <a:blip r:embed="R97a2f6ccfcda433d">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1E748B86-CD07-476D-B6F9-78E3FE24EAEB}"/>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77AC53AC-AF91-4935-9146-85A7B6712325}"/>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9E8118E-19C4-440E-BD89-5B53EF8C3444}"/>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6B27E772-16A3-47F9-85C4-24F86A146624}"/>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4100282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Titelsida">
    <p:bg>
      <p:bgPr>
        <a:blipFill dpi="0" rotWithShape="1">
          <a:blip r:embed="R3eb63481edb44c39">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87DDBB4F-493A-4B0A-9E37-D9CF21D42628}"/>
              </a:ext>
            </a:extLst>
          </p:cNvPr>
          <p:cNvPicPr>
            <a:picLocks noChangeAspect="1"/>
          </p:cNvPicPr>
          <p:nvPr/>
        </p:nvPicPr>
        <p:blipFill>
          <a:blip r:embed="Ra3643025863449b8">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C224A1E5-DA1C-4552-B7A9-BB74AE91790F}"/>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C0B25248-4809-41CC-AB03-8FBF865D54CC}"/>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7" name="Platshållare för text 13">
            <a:extLst>
              <a:ext uri="{FF2B5EF4-FFF2-40B4-BE49-F238E27FC236}">
                <a16:creationId xmlns:a16="http://schemas.microsoft.com/office/drawing/2014/main" id="{DE2FDF67-7508-4031-A872-A2636F7514EE}"/>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9" name="Platshållare för text 13">
            <a:extLst>
              <a:ext uri="{FF2B5EF4-FFF2-40B4-BE49-F238E27FC236}">
                <a16:creationId xmlns:a16="http://schemas.microsoft.com/office/drawing/2014/main" id="{E5E8FB10-97D3-4074-A2D1-B70E8DA5956F}"/>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3423425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Titelsida">
    <p:bg>
      <p:bgPr>
        <a:blipFill dpi="0" rotWithShape="1">
          <a:blip r:embed="R85debe7c74194c5d">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BFF3CC9-04C9-4607-8E42-9CB5AE184892}"/>
              </a:ext>
            </a:extLst>
          </p:cNvPr>
          <p:cNvPicPr>
            <a:picLocks noChangeAspect="1"/>
          </p:cNvPicPr>
          <p:nvPr/>
        </p:nvPicPr>
        <p:blipFill>
          <a:blip r:embed="R2340e1253f72417e">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6" name="Rubrik 1">
            <a:extLst>
              <a:ext uri="{FF2B5EF4-FFF2-40B4-BE49-F238E27FC236}">
                <a16:creationId xmlns:a16="http://schemas.microsoft.com/office/drawing/2014/main" id="{24A6E2CB-31D0-4959-91F9-9DCC93EACFEF}"/>
              </a:ext>
            </a:extLst>
          </p:cNvPr>
          <p:cNvSpPr>
            <a:spLocks noGrp="1"/>
          </p:cNvSpPr>
          <p:nvPr>
            <p:ph type="ctrTitle" hasCustomPrompt="1"/>
          </p:nvPr>
        </p:nvSpPr>
        <p:spPr>
          <a:xfrm>
            <a:off x="1833991" y="1371646"/>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845BD7D6-6EB8-4101-910E-E25E036C3365}"/>
              </a:ext>
            </a:extLst>
          </p:cNvPr>
          <p:cNvSpPr>
            <a:spLocks noGrp="1"/>
          </p:cNvSpPr>
          <p:nvPr>
            <p:ph type="body" sz="quarter" idx="11" hasCustomPrompt="1"/>
          </p:nvPr>
        </p:nvSpPr>
        <p:spPr>
          <a:xfrm>
            <a:off x="1847171" y="2711722"/>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C7CBE52-3C79-41F8-B0B5-5A3FF4F6E486}"/>
              </a:ext>
            </a:extLst>
          </p:cNvPr>
          <p:cNvSpPr>
            <a:spLocks noGrp="1"/>
          </p:cNvSpPr>
          <p:nvPr>
            <p:ph type="body" sz="quarter" idx="12" hasCustomPrompt="1"/>
          </p:nvPr>
        </p:nvSpPr>
        <p:spPr>
          <a:xfrm>
            <a:off x="1847171" y="3343981"/>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6F65FAA-FAAD-4E22-B34D-1FC05436EA9F}"/>
              </a:ext>
            </a:extLst>
          </p:cNvPr>
          <p:cNvSpPr>
            <a:spLocks noGrp="1"/>
          </p:cNvSpPr>
          <p:nvPr>
            <p:ph type="body" sz="quarter" idx="13" hasCustomPrompt="1"/>
          </p:nvPr>
        </p:nvSpPr>
        <p:spPr>
          <a:xfrm>
            <a:off x="1833991" y="3686883"/>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3765293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Titelsida">
    <p:bg>
      <p:bgPr>
        <a:blipFill dpi="0" rotWithShape="1">
          <a:blip r:embed="R7ef58d7be3714174">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64912F1-94EF-4A4B-9A1F-1B082AFE6442}"/>
              </a:ext>
            </a:extLst>
          </p:cNvPr>
          <p:cNvPicPr>
            <a:picLocks noChangeAspect="1"/>
          </p:cNvPicPr>
          <p:nvPr/>
        </p:nvPicPr>
        <p:blipFill>
          <a:blip r:embed="Radd2efdab97344d7">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7" name="Rubrik 1">
            <a:extLst>
              <a:ext uri="{FF2B5EF4-FFF2-40B4-BE49-F238E27FC236}">
                <a16:creationId xmlns:a16="http://schemas.microsoft.com/office/drawing/2014/main" id="{1B507E48-30D7-478A-A6F8-543BB3EF8B2D}"/>
              </a:ext>
            </a:extLst>
          </p:cNvPr>
          <p:cNvSpPr>
            <a:spLocks noGrp="1"/>
          </p:cNvSpPr>
          <p:nvPr>
            <p:ph type="ctrTitle" hasCustomPrompt="1"/>
          </p:nvPr>
        </p:nvSpPr>
        <p:spPr>
          <a:xfrm>
            <a:off x="1867172" y="995560"/>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E6E99FE6-9EB0-444C-A7A8-C069F9575F4A}"/>
              </a:ext>
            </a:extLst>
          </p:cNvPr>
          <p:cNvSpPr>
            <a:spLocks noGrp="1"/>
          </p:cNvSpPr>
          <p:nvPr>
            <p:ph type="body" sz="quarter" idx="11" hasCustomPrompt="1"/>
          </p:nvPr>
        </p:nvSpPr>
        <p:spPr>
          <a:xfrm>
            <a:off x="1880356" y="2335636"/>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DEEB99D0-CE4C-4A24-B7AC-17899A2292E1}"/>
              </a:ext>
            </a:extLst>
          </p:cNvPr>
          <p:cNvSpPr>
            <a:spLocks noGrp="1"/>
          </p:cNvSpPr>
          <p:nvPr>
            <p:ph type="body" sz="quarter" idx="12" hasCustomPrompt="1"/>
          </p:nvPr>
        </p:nvSpPr>
        <p:spPr>
          <a:xfrm>
            <a:off x="1880356" y="29678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D0FBD23-81C5-423A-9A46-9C071487BB96}"/>
              </a:ext>
            </a:extLst>
          </p:cNvPr>
          <p:cNvSpPr>
            <a:spLocks noGrp="1"/>
          </p:cNvSpPr>
          <p:nvPr>
            <p:ph type="body" sz="quarter" idx="13" hasCustomPrompt="1"/>
          </p:nvPr>
        </p:nvSpPr>
        <p:spPr>
          <a:xfrm>
            <a:off x="1867172" y="33107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73497587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Titelsida">
    <p:bg>
      <p:bgPr>
        <a:blipFill dpi="0" rotWithShape="1">
          <a:blip r:embed="R0480a1c720604567">
            <a:lum/>
          </a:blip>
          <a:srcRect/>
          <a:stretch>
            <a:fillRect/>
          </a:stretch>
        </a:blip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B5F31445-BF6F-451F-8BE2-B5D15CD06140}"/>
              </a:ext>
            </a:extLst>
          </p:cNvPr>
          <p:cNvPicPr>
            <a:picLocks noChangeAspect="1"/>
          </p:cNvPicPr>
          <p:nvPr/>
        </p:nvPicPr>
        <p:blipFill>
          <a:blip r:embed="Rc7dc891f4afe48b1">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360EEB5C-5B3C-4E87-A767-0A4552A20E1E}"/>
              </a:ext>
            </a:extLst>
          </p:cNvPr>
          <p:cNvSpPr>
            <a:spLocks noGrp="1"/>
          </p:cNvSpPr>
          <p:nvPr>
            <p:ph type="ctrTitle" hasCustomPrompt="1"/>
          </p:nvPr>
        </p:nvSpPr>
        <p:spPr>
          <a:xfrm>
            <a:off x="1955661" y="1006624"/>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9" name="Platshållare för text 13">
            <a:extLst>
              <a:ext uri="{FF2B5EF4-FFF2-40B4-BE49-F238E27FC236}">
                <a16:creationId xmlns:a16="http://schemas.microsoft.com/office/drawing/2014/main" id="{DADBD2F1-357A-49B5-AABD-693430EC5F57}"/>
              </a:ext>
            </a:extLst>
          </p:cNvPr>
          <p:cNvSpPr>
            <a:spLocks noGrp="1"/>
          </p:cNvSpPr>
          <p:nvPr>
            <p:ph type="body" sz="quarter" idx="11" hasCustomPrompt="1"/>
          </p:nvPr>
        </p:nvSpPr>
        <p:spPr>
          <a:xfrm>
            <a:off x="1968843" y="2346699"/>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10" name="Platshållare för text 13">
            <a:extLst>
              <a:ext uri="{FF2B5EF4-FFF2-40B4-BE49-F238E27FC236}">
                <a16:creationId xmlns:a16="http://schemas.microsoft.com/office/drawing/2014/main" id="{7C5B455F-EAC2-410C-BE06-49A43AD547B5}"/>
              </a:ext>
            </a:extLst>
          </p:cNvPr>
          <p:cNvSpPr>
            <a:spLocks noGrp="1"/>
          </p:cNvSpPr>
          <p:nvPr>
            <p:ph type="body" sz="quarter" idx="12" hasCustomPrompt="1"/>
          </p:nvPr>
        </p:nvSpPr>
        <p:spPr>
          <a:xfrm>
            <a:off x="1968843" y="2978958"/>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1" name="Platshållare för text 13">
            <a:extLst>
              <a:ext uri="{FF2B5EF4-FFF2-40B4-BE49-F238E27FC236}">
                <a16:creationId xmlns:a16="http://schemas.microsoft.com/office/drawing/2014/main" id="{94D8AFA5-D0B9-4438-BB1E-50E895128DE6}"/>
              </a:ext>
            </a:extLst>
          </p:cNvPr>
          <p:cNvSpPr>
            <a:spLocks noGrp="1"/>
          </p:cNvSpPr>
          <p:nvPr>
            <p:ph type="body" sz="quarter" idx="13" hasCustomPrompt="1"/>
          </p:nvPr>
        </p:nvSpPr>
        <p:spPr>
          <a:xfrm>
            <a:off x="1955661" y="3321861"/>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95198509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Innehåll_text+karta">
    <p:spTree>
      <p:nvGrpSpPr>
        <p:cNvPr id="1" name=""/>
        <p:cNvGrpSpPr/>
        <p:nvPr/>
      </p:nvGrpSpPr>
      <p:grpSpPr>
        <a:xfrm>
          <a:off x="0" y="0"/>
          <a:ext cx="0" cy="0"/>
          <a:chOff x="0" y="0"/>
          <a:chExt cx="0" cy="0"/>
        </a:xfrm>
      </p:grpSpPr>
      <p:pic>
        <p:nvPicPr>
          <p:cNvPr id="5" name="Bild 4">
            <a:extLst>
              <a:ext uri="{FF2B5EF4-FFF2-40B4-BE49-F238E27FC236}">
                <a16:creationId xmlns:a16="http://schemas.microsoft.com/office/drawing/2014/main" id="{EA25CBA3-5B32-4563-AE38-1292502F65F0}"/>
              </a:ext>
            </a:extLst>
          </p:cNvPr>
          <p:cNvPicPr>
            <a:picLocks noChangeAspect="1"/>
          </p:cNvPicPr>
          <p:nvPr userDrawn="1"/>
        </p:nvPicPr>
        <p:blipFill>
          <a:blip r:embed="Rf828df81462d4b4c">
            <a:extLst>
              <a:ext uri="{96DAC541-7B7A-43D3-8B79-37D633B846F1}">
                <asvg:svgBlip xmlns:asvg="http://schemas.microsoft.com/office/drawing/2016/SVG/main" r:embed="R1d1c1e53d9144f0f"/>
              </a:ext>
            </a:extLst>
          </a:blip>
          <a:stretch>
            <a:fillRect/>
          </a:stretch>
        </p:blipFill>
        <p:spPr>
          <a:xfrm>
            <a:off x="6009874" y="173204"/>
            <a:ext cx="2187918" cy="4026003"/>
          </a:xfrm>
          <a:prstGeom prst="rect">
            <a:avLst/>
          </a:prstGeom>
        </p:spPr>
      </p:pic>
      <p:sp>
        <p:nvSpPr>
          <p:cNvPr id="7" name="Rubrik 1">
            <a:extLst>
              <a:ext uri="{FF2B5EF4-FFF2-40B4-BE49-F238E27FC236}">
                <a16:creationId xmlns:a16="http://schemas.microsoft.com/office/drawing/2014/main" id="{A8490630-40A3-4AA0-A7D4-C16AED74B318}"/>
              </a:ext>
            </a:extLst>
          </p:cNvPr>
          <p:cNvSpPr>
            <a:spLocks noGrp="1"/>
          </p:cNvSpPr>
          <p:nvPr>
            <p:ph type="title" hasCustomPrompt="1"/>
          </p:nvPr>
        </p:nvSpPr>
        <p:spPr>
          <a:xfrm>
            <a:off x="559194" y="360935"/>
            <a:ext cx="4969413" cy="542585"/>
          </a:xfrm>
          <a:prstGeom prst="rect">
            <a:avLst/>
          </a:prstGeom>
        </p:spPr>
        <p:txBody>
          <a:bodyPr/>
          <a:lstStyle>
            <a:lvl1pPr>
              <a:lnSpc>
                <a:spcPct val="100000"/>
              </a:lnSpc>
              <a:defRPr/>
            </a:lvl1pPr>
          </a:lstStyle>
          <a:p>
            <a:r>
              <a:rPr lang="sv-SE" dirty="0"/>
              <a:t>Klicka här för att ändra rubrik</a:t>
            </a:r>
          </a:p>
        </p:txBody>
      </p:sp>
      <p:sp>
        <p:nvSpPr>
          <p:cNvPr id="8" name="Platshållare för text 5">
            <a:extLst>
              <a:ext uri="{FF2B5EF4-FFF2-40B4-BE49-F238E27FC236}">
                <a16:creationId xmlns:a16="http://schemas.microsoft.com/office/drawing/2014/main" id="{DCC0DA6B-8107-421B-A5FB-9BE4BE57F04F}"/>
              </a:ext>
            </a:extLst>
          </p:cNvPr>
          <p:cNvSpPr>
            <a:spLocks noGrp="1"/>
          </p:cNvSpPr>
          <p:nvPr>
            <p:ph type="body" sz="quarter" idx="13" hasCustomPrompt="1"/>
          </p:nvPr>
        </p:nvSpPr>
        <p:spPr>
          <a:xfrm>
            <a:off x="580297" y="1056212"/>
            <a:ext cx="4484077" cy="3142998"/>
          </a:xfrm>
          <a:prstGeom prst="rect">
            <a:avLst/>
          </a:prstGeom>
        </p:spPr>
        <p:txBody>
          <a:bodyPr/>
          <a:lstStyle>
            <a:lvl1pPr marL="0" indent="0">
              <a:lnSpc>
                <a:spcPct val="100000"/>
              </a:lnSpc>
              <a:spcBef>
                <a:spcPts val="0"/>
              </a:spcBef>
              <a:buFontTx/>
              <a:buNone/>
              <a:defRPr sz="1800"/>
            </a:lvl1pPr>
          </a:lstStyle>
          <a:p>
            <a:pPr lvl="0"/>
            <a:r>
              <a:rPr lang="sv-SE" dirty="0"/>
              <a:t>Här kan du lägga en text som hör till kartan. I powerpoint-mallen för statistik finns fler exempel på tillämpning av kartan.</a:t>
            </a:r>
          </a:p>
        </p:txBody>
      </p:sp>
    </p:spTree>
    <p:extLst>
      <p:ext uri="{BB962C8B-B14F-4D97-AF65-F5344CB8AC3E}">
        <p14:creationId xmlns:p14="http://schemas.microsoft.com/office/powerpoint/2010/main" val="221868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Innehåll_text+bild">
    <p:spTree>
      <p:nvGrpSpPr>
        <p:cNvPr id="1" name=""/>
        <p:cNvGrpSpPr/>
        <p:nvPr/>
      </p:nvGrpSpPr>
      <p:grpSpPr>
        <a:xfrm>
          <a:off x="0" y="0"/>
          <a:ext cx="0" cy="0"/>
          <a:chOff x="0" y="0"/>
          <a:chExt cx="0" cy="0"/>
        </a:xfrm>
      </p:grpSpPr>
      <p:sp>
        <p:nvSpPr>
          <p:cNvPr id="13" name="Platshållare för innehåll 3">
            <a:extLst>
              <a:ext uri="{FF2B5EF4-FFF2-40B4-BE49-F238E27FC236}">
                <a16:creationId xmlns:a16="http://schemas.microsoft.com/office/drawing/2014/main" id="{863F7A15-03B2-4931-8982-FE4393FFEAC0}"/>
              </a:ext>
            </a:extLst>
          </p:cNvPr>
          <p:cNvSpPr>
            <a:spLocks noGrp="1" noChangeAspect="1"/>
          </p:cNvSpPr>
          <p:nvPr>
            <p:ph sz="half" idx="14" hasCustomPrompt="1"/>
          </p:nvPr>
        </p:nvSpPr>
        <p:spPr>
          <a:xfrm>
            <a:off x="4688101" y="1056215"/>
            <a:ext cx="3869900" cy="3150241"/>
          </a:xfrm>
          <a:prstGeom prst="rect">
            <a:avLst/>
          </a:prstGeom>
        </p:spPr>
        <p:txBody>
          <a:bodyPr/>
          <a:lstStyle>
            <a:lvl1pPr marL="0" indent="0">
              <a:buNone/>
              <a:defRPr sz="1800"/>
            </a:lvl1pPr>
          </a:lstStyle>
          <a:p>
            <a:pPr lvl="0"/>
            <a:r>
              <a:rPr lang="sv-SE" dirty="0"/>
              <a:t>Infoga bild, ikon, diagram eller tabell.</a:t>
            </a:r>
          </a:p>
        </p:txBody>
      </p:sp>
      <p:sp>
        <p:nvSpPr>
          <p:cNvPr id="22" name="Rubrik 1">
            <a:extLst>
              <a:ext uri="{FF2B5EF4-FFF2-40B4-BE49-F238E27FC236}">
                <a16:creationId xmlns:a16="http://schemas.microsoft.com/office/drawing/2014/main" id="{9522D363-D6AA-4F6C-B5D3-035F1442856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23" name="Platshållare för text 5">
            <a:extLst>
              <a:ext uri="{FF2B5EF4-FFF2-40B4-BE49-F238E27FC236}">
                <a16:creationId xmlns:a16="http://schemas.microsoft.com/office/drawing/2014/main" id="{C08A2DC0-BF60-4844-93AA-0E7280DBFF1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181149302"/>
      </p:ext>
    </p:extLst>
  </p:cSld>
  <p:clrMapOvr>
    <a:masterClrMapping/>
  </p:clrMapOvr>
</p:sldLayout>
</file>

<file path=ppt/slideLayouts/slideLayouta.xml><?xml version="1.0" encoding="utf-8"?>
<p:sldLayout xmlns:a="http://schemas.openxmlformats.org/drawingml/2006/main" xmlns:r="http://schemas.openxmlformats.org/officeDocument/2006/relationships" xmlns:p="http://schemas.openxmlformats.org/presentationml/2006/main" preserve="1" userDrawn="1">
  <p:cSld name="7. Innehåll_utfallande bild">
    <p:spTree>
      <p:nvGrpSpPr>
        <p:cNvPr id="1" name=""/>
        <p:cNvGrpSpPr/>
        <p:nvPr/>
      </p:nvGrpSpPr>
      <p:grpSpPr>
        <a:xfrm>
          <a:off x="0" y="0"/>
          <a:ext cx="0" cy="0"/>
          <a:chOff x="0" y="0"/>
          <a:chExt cx="0" cy="0"/>
        </a:xfrm>
      </p:grpSpPr>
      <p:sp>
        <p:nvSpPr>
          <p:cNvPr id="8" name="Platshållare för innehåll 3">
            <a:extLst>
              <a:ext uri="{FF2B5EF4-FFF2-40B4-BE49-F238E27FC236}">
                <a16:creationId xmlns:a16="http://schemas.microsoft.com/office/drawing/2014/main" id="{7486B90D-0041-4CCA-87FB-962962BA96EF}"/>
              </a:ext>
            </a:extLst>
          </p:cNvPr>
          <p:cNvSpPr>
            <a:spLocks noGrp="1" noChangeAspect="1"/>
          </p:cNvSpPr>
          <p:nvPr>
            <p:ph sz="half" idx="15" hasCustomPrompt="1"/>
          </p:nvPr>
        </p:nvSpPr>
        <p:spPr>
          <a:xfrm>
            <a:off x="0" y="0"/>
            <a:ext cx="9144000" cy="5143500"/>
          </a:xfrm>
          <a:prstGeom prst="rect">
            <a:avLst/>
          </a:prstGeom>
        </p:spPr>
        <p:txBody>
          <a:bodyPr/>
          <a:lstStyle>
            <a:lvl1pPr marL="0" indent="0">
              <a:buNone/>
              <a:defRPr sz="1800"/>
            </a:lvl1pPr>
          </a:lstStyle>
          <a:p>
            <a:pPr lvl="0"/>
            <a:r>
              <a:rPr lang="sv-SE" dirty="0"/>
              <a:t>Infoga utfallande bild</a:t>
            </a:r>
          </a:p>
        </p:txBody>
      </p:sp>
    </p:spTree>
    <p:extLst>
      <p:ext uri="{BB962C8B-B14F-4D97-AF65-F5344CB8AC3E}">
        <p14:creationId xmlns:p14="http://schemas.microsoft.com/office/powerpoint/2010/main" val="911196352"/>
      </p:ext>
    </p:extLst>
  </p:cSld>
  <p:clrMapOvr>
    <a:masterClrMapping/>
  </p:clrMapOvr>
</p:sldLayout>
</file>

<file path=ppt/slideLayouts/slideLayoutb.xml><?xml version="1.0" encoding="utf-8"?>
<p:sldLayout xmlns:a="http://schemas.openxmlformats.org/drawingml/2006/main" xmlns:r="http://schemas.openxmlformats.org/officeDocument/2006/relationships" xmlns:p="http://schemas.openxmlformats.org/presentationml/2006/main" preserve="1" userDrawn="1">
  <p:cSld name="2. Innehåll_text+punktlista">
    <p:spTree>
      <p:nvGrpSpPr>
        <p:cNvPr id="1" name=""/>
        <p:cNvGrpSpPr/>
        <p:nvPr/>
      </p:nvGrpSpPr>
      <p:grpSpPr>
        <a:xfrm>
          <a:off x="0" y="0"/>
          <a:ext cx="0" cy="0"/>
          <a:chOff x="0" y="0"/>
          <a:chExt cx="0" cy="0"/>
        </a:xfrm>
      </p:grpSpPr>
      <p:sp>
        <p:nvSpPr>
          <p:cNvPr id="5" name="Platshållare för text 5">
            <a:extLst>
              <a:ext uri="{FF2B5EF4-FFF2-40B4-BE49-F238E27FC236}">
                <a16:creationId xmlns:a16="http://schemas.microsoft.com/office/drawing/2014/main" id="{8F805CF2-DB2A-498B-B4B1-48B954161D1D}"/>
              </a:ext>
            </a:extLst>
          </p:cNvPr>
          <p:cNvSpPr>
            <a:spLocks noGrp="1"/>
          </p:cNvSpPr>
          <p:nvPr>
            <p:ph type="body" sz="quarter" idx="11" hasCustomPrompt="1"/>
          </p:nvPr>
        </p:nvSpPr>
        <p:spPr>
          <a:xfrm>
            <a:off x="4688103" y="1056212"/>
            <a:ext cx="3861000" cy="3142998"/>
          </a:xfrm>
          <a:prstGeom prst="rect">
            <a:avLst/>
          </a:prstGeom>
        </p:spPr>
        <p:txBody>
          <a:bodyPr/>
          <a:lstStyle>
            <a:lvl1pPr marL="257154" indent="-257154">
              <a:lnSpc>
                <a:spcPct val="100000"/>
              </a:lnSpc>
              <a:spcBef>
                <a:spcPts val="1350"/>
              </a:spcBef>
              <a:buFont typeface="Arial" panose="020B0604020202020204" pitchFamily="34" charset="0"/>
              <a:buChar char="•"/>
              <a:defRPr sz="1800"/>
            </a:lvl1pPr>
          </a:lstStyle>
          <a:p>
            <a:pPr lvl="0"/>
            <a:r>
              <a:rPr lang="sv-SE" dirty="0"/>
              <a:t>Punkt 1</a:t>
            </a:r>
          </a:p>
          <a:p>
            <a:pPr lvl="0"/>
            <a:r>
              <a:rPr lang="sv-SE" dirty="0"/>
              <a:t>Punkt 2</a:t>
            </a:r>
          </a:p>
          <a:p>
            <a:pPr lvl="0"/>
            <a:r>
              <a:rPr lang="sv-SE" dirty="0"/>
              <a:t>Punkt 3</a:t>
            </a:r>
            <a:br>
              <a:rPr lang="sv-SE" dirty="0"/>
            </a:br>
            <a:endParaRPr lang="sv-SE" dirty="0"/>
          </a:p>
        </p:txBody>
      </p:sp>
      <p:sp>
        <p:nvSpPr>
          <p:cNvPr id="8" name="Rubrik 1">
            <a:extLst>
              <a:ext uri="{FF2B5EF4-FFF2-40B4-BE49-F238E27FC236}">
                <a16:creationId xmlns:a16="http://schemas.microsoft.com/office/drawing/2014/main" id="{FD5F1693-C311-4B0B-960A-EAD989F31FC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9" name="Platshållare för text 5">
            <a:extLst>
              <a:ext uri="{FF2B5EF4-FFF2-40B4-BE49-F238E27FC236}">
                <a16:creationId xmlns:a16="http://schemas.microsoft.com/office/drawing/2014/main" id="{1BB4876A-E1BE-4F52-8AF2-BB77DD61DD6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937486224"/>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c.xml><?xml version="1.0" encoding="utf-8"?>
<p:sldLayout xmlns:a="http://schemas.openxmlformats.org/drawingml/2006/main" xmlns:r="http://schemas.openxmlformats.org/officeDocument/2006/relationships" xmlns:p="http://schemas.openxmlformats.org/presentationml/2006/main" preserve="1" userDrawn="1">
  <p:cSld name="1. Innehåll_text+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C72E34-C42D-4E80-99DF-AFE2C21E0FB8}"/>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6" name="Platshållare för text 5">
            <a:extLst>
              <a:ext uri="{FF2B5EF4-FFF2-40B4-BE49-F238E27FC236}">
                <a16:creationId xmlns:a16="http://schemas.microsoft.com/office/drawing/2014/main" id="{344EEB1F-07BE-4F20-9DAB-5C8A3236C20E}"/>
              </a:ext>
            </a:extLst>
          </p:cNvPr>
          <p:cNvSpPr>
            <a:spLocks noGrp="1"/>
          </p:cNvSpPr>
          <p:nvPr>
            <p:ph type="body" sz="quarter" idx="11" hasCustomPrompt="1"/>
          </p:nvPr>
        </p:nvSpPr>
        <p:spPr>
          <a:xfrm>
            <a:off x="4688103" y="1056212"/>
            <a:ext cx="3861000" cy="3142998"/>
          </a:xfrm>
          <a:prstGeom prst="rect">
            <a:avLst/>
          </a:prstGeom>
        </p:spPr>
        <p:txBody>
          <a:bodyPr/>
          <a:lstStyle>
            <a:lvl1pPr marL="0" indent="0">
              <a:lnSpc>
                <a:spcPct val="100000"/>
              </a:lnSpc>
              <a:spcBef>
                <a:spcPts val="1350"/>
              </a:spcBef>
              <a:buFont typeface="Arial" panose="020B0604020202020204" pitchFamily="34" charset="0"/>
              <a:buNone/>
              <a:defRPr sz="1800"/>
            </a:lvl1pPr>
          </a:lstStyle>
          <a:p>
            <a:pPr lvl="0"/>
            <a:r>
              <a:rPr lang="sv-SE" dirty="0"/>
              <a:t>Dela alltid upp texten i två spalter eftersom det blir svårläst med för långa rader.</a:t>
            </a:r>
          </a:p>
          <a:p>
            <a:pPr lvl="0"/>
            <a:endParaRPr lang="sv-SE" dirty="0"/>
          </a:p>
        </p:txBody>
      </p:sp>
      <p:sp>
        <p:nvSpPr>
          <p:cNvPr id="8" name="Platshållare för text 5">
            <a:extLst>
              <a:ext uri="{FF2B5EF4-FFF2-40B4-BE49-F238E27FC236}">
                <a16:creationId xmlns:a16="http://schemas.microsoft.com/office/drawing/2014/main" id="{D1656D18-9EC3-4299-AB22-9DCE2592945E}"/>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688999878"/>
      </p:ext>
    </p:extLst>
  </p:cSld>
  <p:clrMapOvr>
    <a:masterClrMapping/>
  </p:clrMapOvr>
  <p:extLst>
    <p:ext uri="{DCECCB84-F9BA-43D5-87BE-67443E8EF086}">
      <p15:sldGuideLst xmlns:p15="http://schemas.microsoft.com/office/powerpoint/2012/main">
        <p15:guide id="1" orient="horz" pos="719" userDrawn="1">
          <p15:clr>
            <a:srgbClr val="FBAE40"/>
          </p15:clr>
        </p15:guide>
        <p15:guide id="2" pos="346" userDrawn="1">
          <p15:clr>
            <a:srgbClr val="FBAE40"/>
          </p15:clr>
        </p15:guide>
      </p15:sldGuideLst>
    </p:ext>
  </p:extLst>
</p:sldLayout>
</file>

<file path=ppt/slideLayouts/slideLayoutd.xml><?xml version="1.0" encoding="utf-8"?>
<p:sldLayout xmlns:a="http://schemas.openxmlformats.org/drawingml/2006/main" xmlns:r="http://schemas.openxmlformats.org/officeDocument/2006/relationships" xmlns:p="http://schemas.openxmlformats.org/presentationml/2006/main" preserve="1" userDrawn="1">
  <p:cSld name="6. Innehåll_rubrik+bild">
    <p:spTree>
      <p:nvGrpSpPr>
        <p:cNvPr id="1" name=""/>
        <p:cNvGrpSpPr/>
        <p:nvPr/>
      </p:nvGrpSpPr>
      <p:grpSpPr>
        <a:xfrm>
          <a:off x="0" y="0"/>
          <a:ext cx="0" cy="0"/>
          <a:chOff x="0" y="0"/>
          <a:chExt cx="0" cy="0"/>
        </a:xfrm>
      </p:grpSpPr>
      <p:sp>
        <p:nvSpPr>
          <p:cNvPr id="10" name="Rubrik 1">
            <a:extLst>
              <a:ext uri="{FF2B5EF4-FFF2-40B4-BE49-F238E27FC236}">
                <a16:creationId xmlns:a16="http://schemas.microsoft.com/office/drawing/2014/main" id="{9ACBEF20-0DF2-4D22-83DF-D42AA9C45785}"/>
              </a:ext>
            </a:extLst>
          </p:cNvPr>
          <p:cNvSpPr>
            <a:spLocks noGrp="1"/>
          </p:cNvSpPr>
          <p:nvPr>
            <p:ph type="title" hasCustomPrompt="1"/>
          </p:nvPr>
        </p:nvSpPr>
        <p:spPr>
          <a:xfrm>
            <a:off x="580295" y="360935"/>
            <a:ext cx="7965831" cy="542585"/>
          </a:xfrm>
          <a:prstGeom prst="rect">
            <a:avLst/>
          </a:prstGeom>
        </p:spPr>
        <p:txBody>
          <a:bodyPr/>
          <a:lstStyle>
            <a:lvl1pPr>
              <a:lnSpc>
                <a:spcPct val="100000"/>
              </a:lnSpc>
              <a:defRPr/>
            </a:lvl1pPr>
          </a:lstStyle>
          <a:p>
            <a:r>
              <a:rPr lang="sv-SE" dirty="0"/>
              <a:t>Klicka här för att ändra rubrik</a:t>
            </a:r>
          </a:p>
        </p:txBody>
      </p:sp>
      <p:sp>
        <p:nvSpPr>
          <p:cNvPr id="11" name="Platshållare för innehåll 3">
            <a:extLst>
              <a:ext uri="{FF2B5EF4-FFF2-40B4-BE49-F238E27FC236}">
                <a16:creationId xmlns:a16="http://schemas.microsoft.com/office/drawing/2014/main" id="{210438D5-55EE-48E2-BC37-587C258191E0}"/>
              </a:ext>
            </a:extLst>
          </p:cNvPr>
          <p:cNvSpPr>
            <a:spLocks noGrp="1" noChangeAspect="1"/>
          </p:cNvSpPr>
          <p:nvPr>
            <p:ph sz="half" idx="15" hasCustomPrompt="1"/>
          </p:nvPr>
        </p:nvSpPr>
        <p:spPr>
          <a:xfrm>
            <a:off x="590846" y="1044527"/>
            <a:ext cx="7958259" cy="3158543"/>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23679464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e.xml><?xml version="1.0" encoding="utf-8"?>
<p:sldLayout xmlns:a="http://schemas.openxmlformats.org/drawingml/2006/main" xmlns:r="http://schemas.openxmlformats.org/officeDocument/2006/relationships" xmlns:p="http://schemas.openxmlformats.org/presentationml/2006/main" preserve="1" userDrawn="1">
  <p:cSld name="5. Innehåll_bild+bild">
    <p:spTree>
      <p:nvGrpSpPr>
        <p:cNvPr id="1" name=""/>
        <p:cNvGrpSpPr/>
        <p:nvPr/>
      </p:nvGrpSpPr>
      <p:grpSpPr>
        <a:xfrm>
          <a:off x="0" y="0"/>
          <a:ext cx="0" cy="0"/>
          <a:chOff x="0" y="0"/>
          <a:chExt cx="0" cy="0"/>
        </a:xfrm>
      </p:grpSpPr>
      <p:sp>
        <p:nvSpPr>
          <p:cNvPr id="14" name="Platshållare för innehåll 3">
            <a:extLst>
              <a:ext uri="{FF2B5EF4-FFF2-40B4-BE49-F238E27FC236}">
                <a16:creationId xmlns:a16="http://schemas.microsoft.com/office/drawing/2014/main" id="{E9D6920E-CBF8-4E2C-AD32-36ABD35DD636}"/>
              </a:ext>
            </a:extLst>
          </p:cNvPr>
          <p:cNvSpPr>
            <a:spLocks noGrp="1" noChangeAspect="1"/>
          </p:cNvSpPr>
          <p:nvPr>
            <p:ph sz="half" idx="14" hasCustomPrompt="1"/>
          </p:nvPr>
        </p:nvSpPr>
        <p:spPr>
          <a:xfrm>
            <a:off x="4688105" y="580294"/>
            <a:ext cx="3865122" cy="3622778"/>
          </a:xfrm>
          <a:prstGeom prst="rect">
            <a:avLst/>
          </a:prstGeom>
        </p:spPr>
        <p:txBody>
          <a:bodyPr/>
          <a:lstStyle>
            <a:lvl1pPr marL="0" indent="0">
              <a:buNone/>
              <a:defRPr sz="1800"/>
            </a:lvl1pPr>
          </a:lstStyle>
          <a:p>
            <a:pPr lvl="0"/>
            <a:r>
              <a:rPr lang="sv-SE" dirty="0"/>
              <a:t>Infoga bild, diagram eller tabell.</a:t>
            </a:r>
          </a:p>
        </p:txBody>
      </p:sp>
      <p:sp>
        <p:nvSpPr>
          <p:cNvPr id="16" name="Platshållare för innehåll 3">
            <a:extLst>
              <a:ext uri="{FF2B5EF4-FFF2-40B4-BE49-F238E27FC236}">
                <a16:creationId xmlns:a16="http://schemas.microsoft.com/office/drawing/2014/main" id="{8615111E-FACC-4A36-B20E-ECC382A7A6A1}"/>
              </a:ext>
            </a:extLst>
          </p:cNvPr>
          <p:cNvSpPr>
            <a:spLocks noGrp="1" noChangeAspect="1"/>
          </p:cNvSpPr>
          <p:nvPr>
            <p:ph sz="half" idx="15" hasCustomPrompt="1"/>
          </p:nvPr>
        </p:nvSpPr>
        <p:spPr>
          <a:xfrm>
            <a:off x="592987" y="580294"/>
            <a:ext cx="3862932" cy="3622778"/>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3892220911"/>
      </p:ext>
    </p:extLst>
  </p:cSld>
  <p:clrMapOvr>
    <a:masterClrMapping/>
  </p:clrMapOvr>
</p:sldLayout>
</file>

<file path=ppt/slideLayouts/slideLayoutf.xml><?xml version="1.0" encoding="utf-8"?>
<p:sldLayout xmlns:a="http://schemas.openxmlformats.org/drawingml/2006/main" xmlns:r="http://schemas.openxmlformats.org/officeDocument/2006/relationships" xmlns:p="http://schemas.openxmlformats.org/presentationml/2006/main" preserve="1" userDrawn="1">
  <p:cSld name="4. Innehåll_text+större bild">
    <p:spTree>
      <p:nvGrpSpPr>
        <p:cNvPr id="1" name=""/>
        <p:cNvGrpSpPr/>
        <p:nvPr/>
      </p:nvGrpSpPr>
      <p:grpSpPr>
        <a:xfrm>
          <a:off x="0" y="0"/>
          <a:ext cx="0" cy="0"/>
          <a:chOff x="0" y="0"/>
          <a:chExt cx="0" cy="0"/>
        </a:xfrm>
      </p:grpSpPr>
      <p:sp>
        <p:nvSpPr>
          <p:cNvPr id="11" name="Rubrik 1">
            <a:extLst>
              <a:ext uri="{FF2B5EF4-FFF2-40B4-BE49-F238E27FC236}">
                <a16:creationId xmlns:a16="http://schemas.microsoft.com/office/drawing/2014/main" id="{FF29F2BB-D2F4-455C-80D9-ACA0364B130F}"/>
              </a:ext>
            </a:extLst>
          </p:cNvPr>
          <p:cNvSpPr>
            <a:spLocks noGrp="1"/>
          </p:cNvSpPr>
          <p:nvPr>
            <p:ph type="title" hasCustomPrompt="1"/>
          </p:nvPr>
        </p:nvSpPr>
        <p:spPr>
          <a:xfrm>
            <a:off x="582430" y="476995"/>
            <a:ext cx="3722286" cy="673043"/>
          </a:xfrm>
          <a:prstGeom prst="rect">
            <a:avLst/>
          </a:prstGeom>
        </p:spPr>
        <p:txBody>
          <a:bodyPr/>
          <a:lstStyle>
            <a:lvl1pPr>
              <a:defRPr sz="2400"/>
            </a:lvl1pPr>
          </a:lstStyle>
          <a:p>
            <a:r>
              <a:rPr lang="sv-SE" dirty="0"/>
              <a:t>Rubrik som kan </a:t>
            </a:r>
            <a:br>
              <a:rPr lang="sv-SE" dirty="0"/>
            </a:br>
            <a:r>
              <a:rPr lang="sv-SE" dirty="0"/>
              <a:t>vara två rader</a:t>
            </a:r>
          </a:p>
        </p:txBody>
      </p:sp>
      <p:sp>
        <p:nvSpPr>
          <p:cNvPr id="22" name="Platshållare för innehåll 3">
            <a:extLst>
              <a:ext uri="{FF2B5EF4-FFF2-40B4-BE49-F238E27FC236}">
                <a16:creationId xmlns:a16="http://schemas.microsoft.com/office/drawing/2014/main" id="{C2514D71-03F9-4DB9-A43B-3FBB5F8EA18B}"/>
              </a:ext>
            </a:extLst>
          </p:cNvPr>
          <p:cNvSpPr>
            <a:spLocks noGrp="1" noChangeAspect="1"/>
          </p:cNvSpPr>
          <p:nvPr>
            <p:ph sz="half" idx="14" hasCustomPrompt="1"/>
          </p:nvPr>
        </p:nvSpPr>
        <p:spPr>
          <a:xfrm>
            <a:off x="4688101" y="546501"/>
            <a:ext cx="3869900" cy="3659954"/>
          </a:xfrm>
          <a:prstGeom prst="rect">
            <a:avLst/>
          </a:prstGeom>
        </p:spPr>
        <p:txBody>
          <a:bodyPr/>
          <a:lstStyle>
            <a:lvl1pPr marL="0" indent="0">
              <a:buNone/>
              <a:defRPr sz="1800"/>
            </a:lvl1pPr>
          </a:lstStyle>
          <a:p>
            <a:pPr lvl="0"/>
            <a:r>
              <a:rPr lang="sv-SE" dirty="0"/>
              <a:t>Infoga bild, ikon, diagram eller tabell.</a:t>
            </a:r>
          </a:p>
        </p:txBody>
      </p:sp>
      <p:sp>
        <p:nvSpPr>
          <p:cNvPr id="25" name="Platshållare för text 5">
            <a:extLst>
              <a:ext uri="{FF2B5EF4-FFF2-40B4-BE49-F238E27FC236}">
                <a16:creationId xmlns:a16="http://schemas.microsoft.com/office/drawing/2014/main" id="{3B19529C-9611-412F-B1A9-C378185DA003}"/>
              </a:ext>
            </a:extLst>
          </p:cNvPr>
          <p:cNvSpPr>
            <a:spLocks noGrp="1"/>
          </p:cNvSpPr>
          <p:nvPr>
            <p:ph type="body" sz="quarter" idx="13" hasCustomPrompt="1"/>
          </p:nvPr>
        </p:nvSpPr>
        <p:spPr>
          <a:xfrm>
            <a:off x="561329" y="1255544"/>
            <a:ext cx="3861000" cy="2943665"/>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068432912"/>
      </p:ext>
    </p:extLst>
  </p:cSld>
  <p:clrMapOvr>
    <a:masterClrMapping/>
  </p:clrMapOvr>
  <p:extLst>
    <p:ext uri="{DCECCB84-F9BA-43D5-87BE-67443E8EF086}">
      <p15:sldGuideLst xmlns:p15="http://schemas.microsoft.com/office/powerpoint/2012/main">
        <p15:guide id="1" orient="horz" pos="344" userDrawn="1">
          <p15:clr>
            <a:srgbClr val="FBAE40"/>
          </p15:clr>
        </p15:guide>
        <p15:guide id="2" pos="363" userDrawn="1">
          <p15:clr>
            <a:srgbClr val="FBAE40"/>
          </p15:clr>
        </p15:guide>
      </p15:sldGuideLst>
    </p:ext>
  </p:extLst>
</p:sldLayout>
</file>

<file path=ppt/slideMasters/_rels/slideMaster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&#65279;<?xml version="1.0" encoding="utf-8"?><Relationships xmlns="http://schemas.openxmlformats.org/package/2006/relationships"><Relationship Type="http://schemas.openxmlformats.org/officeDocument/2006/relationships/theme" Target="/ppt/slideMasters/theme/theme2.xml" Id="R51d9b714bc2f42ea" /><Relationship Type="http://schemas.openxmlformats.org/officeDocument/2006/relationships/slideLayout" Target="/ppt/slideLayouts/slideLayout2.xml" Id="R5d788f2a7ef64167" /><Relationship Type="http://schemas.openxmlformats.org/officeDocument/2006/relationships/slideLayout" Target="/ppt/slideLayouts/slideLayout3.xml" Id="Rf6bcff8767a54a1c" /><Relationship Type="http://schemas.openxmlformats.org/officeDocument/2006/relationships/slideLayout" Target="/ppt/slideLayouts/slideLayout4.xml" Id="R468156b6b46f4775" /><Relationship Type="http://schemas.openxmlformats.org/officeDocument/2006/relationships/slideLayout" Target="/ppt/slideLayouts/slideLayout5.xml" Id="R6aebe1f6df1d447c" /><Relationship Type="http://schemas.openxmlformats.org/officeDocument/2006/relationships/slideLayout" Target="/ppt/slideLayouts/slideLayout6.xml" Id="Rc66b8cd6c15a4cea" /><Relationship Type="http://schemas.openxmlformats.org/officeDocument/2006/relationships/slideLayout" Target="/ppt/slideLayouts/slideLayout7.xml" Id="Rd93dd67796fc4a0f" /></Relationships>
</file>

<file path=ppt/slideMasters/_rels/slideMaster3.xml.rels>&#65279;<?xml version="1.0" encoding="utf-8"?><Relationships xmlns="http://schemas.openxmlformats.org/package/2006/relationships"><Relationship Type="http://schemas.openxmlformats.org/officeDocument/2006/relationships/theme" Target="/ppt/slideMasters/theme/theme3.xml" Id="Rcb7a25cd2595491c" /><Relationship Type="http://schemas.openxmlformats.org/officeDocument/2006/relationships/slideLayout" Target="/ppt/slideLayouts/slideLayout8.xml" Id="R77a8ba0863e74bce" /><Relationship Type="http://schemas.openxmlformats.org/officeDocument/2006/relationships/slideLayout" Target="/ppt/slideLayouts/slideLayout9.xml" Id="R4a84471e92d244c4" /><Relationship Type="http://schemas.openxmlformats.org/officeDocument/2006/relationships/slideLayout" Target="/ppt/slideLayouts/slideLayouta.xml" Id="R8836421490074c03" /><Relationship Type="http://schemas.openxmlformats.org/officeDocument/2006/relationships/slideLayout" Target="/ppt/slideLayouts/slideLayoutb.xml" Id="R4095e91af56c45ea" /><Relationship Type="http://schemas.openxmlformats.org/officeDocument/2006/relationships/slideLayout" Target="/ppt/slideLayouts/slideLayoutc.xml" Id="R525d05bce25e4e24" /><Relationship Type="http://schemas.openxmlformats.org/officeDocument/2006/relationships/slideLayout" Target="/ppt/slideLayouts/slideLayoutd.xml" Id="R9159e22fc22c414a" /><Relationship Type="http://schemas.openxmlformats.org/officeDocument/2006/relationships/slideLayout" Target="/ppt/slideLayouts/slideLayoute.xml" Id="R0e5c0e128eb541b3" /><Relationship Type="http://schemas.openxmlformats.org/officeDocument/2006/relationships/slideLayout" Target="/ppt/slideLayouts/slideLayoutf.xml" Id="R8499146a49b64c00" /><Relationship Type="http://schemas.openxmlformats.org/officeDocument/2006/relationships/image" Target="/ppt/media/image2.bin" Id="Rd95e884087d049a9" /></Relationships>
</file>

<file path=ppt/slideMasters/slideMaster1.xml><?xml version="1.0" encoding="utf-8"?>
<p:sldMaster xmlns:a="http://schemas.openxmlformats.org/drawingml/2006/main" xmlns:adp="http://whatever" xmlns:p="http://schemas.openxmlformats.org/presentationml/2006/main" xmlns:r="http://schemas.openxmlformats.org/officeDocument/2006/relationships" xmlns:xs="http://www.w3.org/2001/XMLSchema">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0578750"/>
      </p:ext>
    </p:extLst>
  </p:cSld>
  <p:clrMap bg1="lt1" tx1="dk1" bg2="lt2" tx2="dk2" accent1="accent1" accent2="accent2" accent3="accent3" accent4="accent4" accent5="accent5" accent6="accent6" hlink="hlink" folHlink="folHlink"/>
  <p:sldLayoutIdLst>
    <p:sldLayoutId id="2147483653" r:id="R468156b6b46f4775"/>
    <p:sldLayoutId id="2147483652" r:id="Rf6bcff8767a54a1c"/>
    <p:sldLayoutId id="2147483651" r:id="R5d788f2a7ef64167"/>
    <p:sldLayoutId id="2147483656" r:id="Rd93dd67796fc4a0f"/>
    <p:sldLayoutId id="2147483655" r:id="Rc66b8cd6c15a4cea"/>
    <p:sldLayoutId id="2147483654" r:id="R6aebe1f6df1d447c"/>
  </p:sldLayoutIdLst>
  <p:txStyles>
    <p:titleStyle>
      <a:lvl1pPr algn="l" defTabSz="685741" rtl="0" eaLnBrk="1" latinLnBrk="0" hangingPunct="1">
        <a:lnSpc>
          <a:spcPct val="90000"/>
        </a:lnSpc>
        <a:spcBef>
          <a:spcPct val="0"/>
        </a:spcBef>
        <a:buNone/>
        <a:defRPr sz="3000" kern="1200">
          <a:solidFill>
            <a:schemeClr val="tx1"/>
          </a:solidFill>
          <a:latin typeface="Franklin Gothic Book" panose="020B05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Book" panose="020B05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Book" panose="020B05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04FF0BED-4B02-45E6-862A-CC266371C3FC}"/>
              </a:ext>
            </a:extLst>
          </p:cNvPr>
          <p:cNvPicPr>
            <a:picLocks noChangeAspect="1"/>
          </p:cNvPicPr>
          <p:nvPr userDrawn="1"/>
        </p:nvPicPr>
        <p:blipFill>
          <a:blip r:embed="Rd95e884087d049a9">
            <a:extLst>
              <a:ext uri="{28A0092B-C50C-407E-A947-70E740481C1C}">
                <a14:useLocalDpi xmlns:a14="http://schemas.microsoft.com/office/drawing/2010/main" val="0"/>
              </a:ext>
            </a:extLst>
          </a:blip>
          <a:stretch>
            <a:fillRect/>
          </a:stretch>
        </p:blipFill>
        <p:spPr>
          <a:xfrm>
            <a:off x="7403582" y="4317122"/>
            <a:ext cx="1324385" cy="937452"/>
          </a:xfrm>
          <a:prstGeom prst="rect">
            <a:avLst/>
          </a:prstGeom>
        </p:spPr>
      </p:pic>
      <p:cxnSp>
        <p:nvCxnSpPr>
          <p:cNvPr id="12" name="Rak koppling 11">
            <a:extLst>
              <a:ext uri="{FF2B5EF4-FFF2-40B4-BE49-F238E27FC236}">
                <a16:creationId xmlns:a16="http://schemas.microsoft.com/office/drawing/2014/main" id="{C9F49F43-4276-4391-9826-207125DD0160}"/>
              </a:ext>
            </a:extLst>
          </p:cNvPr>
          <p:cNvCxnSpPr>
            <a:cxnSpLocks/>
          </p:cNvCxnSpPr>
          <p:nvPr userDrawn="1"/>
        </p:nvCxnSpPr>
        <p:spPr>
          <a:xfrm>
            <a:off x="580297" y="4440975"/>
            <a:ext cx="797638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17289584"/>
      </p:ext>
    </p:extLst>
  </p:cSld>
  <p:clrMap bg1="lt1" tx1="dk1" bg2="lt2" tx2="dk2" accent1="accent1" accent2="accent2" accent3="accent3" accent4="accent4" accent5="accent5" accent6="accent6" hlink="hlink" folHlink="folHlink"/>
  <p:sldLayoutIdLst>
    <p:sldLayoutId id="2147483662" r:id="R525d05bce25e4e24"/>
    <p:sldLayoutId id="2147483661" r:id="R4095e91af56c45ea"/>
    <p:sldLayoutId id="2147483659" r:id="R4a84471e92d244c4"/>
    <p:sldLayoutId id="2147483665" r:id="R8499146a49b64c00"/>
    <p:sldLayoutId id="2147483664" r:id="R0e5c0e128eb541b3"/>
    <p:sldLayoutId id="2147483663" r:id="R9159e22fc22c414a"/>
    <p:sldLayoutId id="2147483660" r:id="R8836421490074c03"/>
    <p:sldLayoutId id="2147483658" r:id="R77a8ba0863e74bce"/>
  </p:sldLayoutIdLst>
  <p:txStyles>
    <p:titleStyle>
      <a:lvl1pPr algn="l" defTabSz="685741" rtl="0" eaLnBrk="1" latinLnBrk="0" hangingPunct="1">
        <a:lnSpc>
          <a:spcPct val="90000"/>
        </a:lnSpc>
        <a:spcBef>
          <a:spcPct val="0"/>
        </a:spcBef>
        <a:buNone/>
        <a:defRPr sz="3000" kern="1200">
          <a:solidFill>
            <a:schemeClr val="tx1"/>
          </a:solidFill>
          <a:latin typeface="Franklin Gothic Medium" panose="020B06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Medium" panose="020B06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theme/theme2.xml><?xml version="1.0" encoding="utf-8"?>
<a:theme xmlns:a="http://schemas.openxmlformats.org/drawingml/2006/main" name="Titelsida">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chor="t"/>
      <a:lstStyle>
        <a:defPPr algn="l">
          <a:defRPr sz="2400" dirty="0" smtClean="0">
            <a:solidFill>
              <a:schemeClr val="tx1"/>
            </a:solidFill>
          </a:defRPr>
        </a:defPPr>
      </a:lstStyle>
    </a:txDef>
  </a:objectDefaults>
  <a:extraClrSchemeLst/>
  <a:extLst>
    <a:ext uri="{05A4C25C-085E-4340-85A3-A5531E510DB2}">
      <thm15:themeFamily xmlns:thm15="http://schemas.microsoft.com/office/thememl/2012/main" name="Presentation5" id="{91163DC9-53E2-4625-961A-B3E5EB150148}" vid="{FDDCCB08-D4CC-4B71-8A5B-BCA15D19852A}"/>
    </a:ext>
  </a:extLst>
</a:theme>
</file>

<file path=ppt/slideMasters/theme/theme3.xml><?xml version="1.0" encoding="utf-8"?>
<a:theme xmlns:a="http://schemas.openxmlformats.org/drawingml/2006/main" name="Innehåll">
  <a:themeElements>
    <a:clrScheme name="Anpassat 9">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0000"/>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91163DC9-53E2-4625-961A-B3E5EB150148}" vid="{15B4C121-FB08-48B4-B6AF-543E4BE1E45B}"/>
    </a:ext>
  </a:extLst>
</a:theme>
</file>

<file path=ppt/slides/_rels/slide20.xml.rels>&#65279;<?xml version="1.0" encoding="utf-8"?><Relationships xmlns="http://schemas.openxmlformats.org/package/2006/relationships"><Relationship Type="http://schemas.openxmlformats.org/officeDocument/2006/relationships/image" Target="/ppt/media/image9.bin" Id="R9560f56263774cc0" /><Relationship Type="http://schemas.openxmlformats.org/officeDocument/2006/relationships/slideLayout" Target="/ppt/slideLayouts/slideLayout3.xml" Id="R715f6569215345c3" /></Relationships>
</file>

<file path=ppt/slides/_rels/slide21.xml.rels>&#65279;<?xml version="1.0" encoding="utf-8"?><Relationships xmlns="http://schemas.openxmlformats.org/package/2006/relationships"><Relationship Type="http://schemas.openxmlformats.org/officeDocument/2006/relationships/image" Target="/ppt/media/imagec.bin" Id="R261089109581412a" /><Relationship Type="http://schemas.openxmlformats.org/officeDocument/2006/relationships/slideLayout" Target="/ppt/slideLayouts/slideLayoutc.xml" Id="Reb4a16fb3b714345" /></Relationships>
</file>

<file path=ppt/slides/_rels/slide22.xml.rels>&#65279;<?xml version="1.0" encoding="utf-8"?><Relationships xmlns="http://schemas.openxmlformats.org/package/2006/relationships"><Relationship Type="http://schemas.openxmlformats.org/officeDocument/2006/relationships/image" Target="/ppt/media/imagec.bin" Id="R176b63519f224ea8" /><Relationship Type="http://schemas.openxmlformats.org/officeDocument/2006/relationships/slideLayout" Target="/ppt/slideLayouts/slideLayoutc.xml" Id="Rb81c29b3927a4d92" /></Relationships>
</file>

<file path=ppt/slides/_rels/slide23.xml.rels>&#65279;<?xml version="1.0" encoding="utf-8"?><Relationships xmlns="http://schemas.openxmlformats.org/package/2006/relationships"><Relationship Type="http://schemas.openxmlformats.org/officeDocument/2006/relationships/image" Target="/ppt/media/imagec.bin" Id="R6a5351186b5f44e3" /><Relationship Type="http://schemas.openxmlformats.org/officeDocument/2006/relationships/slideLayout" Target="/ppt/slideLayouts/slideLayoutc.xml" Id="Rd0bab84552a0400f" /><Relationship Type="http://schemas.openxmlformats.org/officeDocument/2006/relationships/chart" Target="/ppt/slides/charts/chart32.xml" Id="R5df56b0b8ae04471" /><Relationship Type="http://schemas.openxmlformats.org/officeDocument/2006/relationships/chart" Target="/ppt/slides/charts/chart33.xml" Id="Rf86fa46fd4294ed9" /><Relationship Type="http://schemas.openxmlformats.org/officeDocument/2006/relationships/chart" Target="/ppt/slides/charts/chart34.xml" Id="R72822f3614dd4de4" /></Relationships>
</file>

<file path=ppt/slides/_rels/slide24.xml.rels>&#65279;<?xml version="1.0" encoding="utf-8"?><Relationships xmlns="http://schemas.openxmlformats.org/package/2006/relationships"><Relationship Type="http://schemas.openxmlformats.org/officeDocument/2006/relationships/image" Target="/ppt/media/imagec.bin" Id="Rb241f0999bd94b23" /><Relationship Type="http://schemas.openxmlformats.org/officeDocument/2006/relationships/slideLayout" Target="/ppt/slideLayouts/slideLayoutc.xml" Id="R16cea15db05e4874" /><Relationship Type="http://schemas.openxmlformats.org/officeDocument/2006/relationships/chart" Target="/ppt/slides/charts/chart35.xml" Id="R7116c5a9f69b4476" /></Relationships>
</file>

<file path=ppt/slides/_rels/slide25.xml.rels>&#65279;<?xml version="1.0" encoding="utf-8"?><Relationships xmlns="http://schemas.openxmlformats.org/package/2006/relationships"><Relationship Type="http://schemas.openxmlformats.org/officeDocument/2006/relationships/image" Target="/ppt/media/imagec.bin" Id="R7b625bd2ff8f4bb6" /><Relationship Type="http://schemas.openxmlformats.org/officeDocument/2006/relationships/slideLayout" Target="/ppt/slideLayouts/slideLayoutc.xml" Id="Rbbe1e468b90d4987" /><Relationship Type="http://schemas.openxmlformats.org/officeDocument/2006/relationships/chart" Target="/ppt/slides/charts/chart36.xml" Id="R047f7c28698d4387" /><Relationship Type="http://schemas.openxmlformats.org/officeDocument/2006/relationships/chart" Target="/ppt/slides/charts/chart37.xml" Id="R122599add84d4ff4" /><Relationship Type="http://schemas.openxmlformats.org/officeDocument/2006/relationships/chart" Target="/ppt/slides/charts/chart38.xml" Id="Rc253a9d35ade4fb3" /></Relationships>
</file>

<file path=ppt/slides/_rels/slide26.xml.rels>&#65279;<?xml version="1.0" encoding="utf-8"?><Relationships xmlns="http://schemas.openxmlformats.org/package/2006/relationships"><Relationship Type="http://schemas.openxmlformats.org/officeDocument/2006/relationships/image" Target="/ppt/media/imagec.bin" Id="R6f3a58c8b46b4892" /><Relationship Type="http://schemas.openxmlformats.org/officeDocument/2006/relationships/slideLayout" Target="/ppt/slideLayouts/slideLayoutc.xml" Id="Ra4be5be930774092" /><Relationship Type="http://schemas.openxmlformats.org/officeDocument/2006/relationships/chart" Target="/ppt/slides/charts/chart39.xml" Id="R3dd7370dc4ad4360" /><Relationship Type="http://schemas.openxmlformats.org/officeDocument/2006/relationships/chart" Target="/ppt/slides/charts/chart3a.xml" Id="R4e2a8c8e0a784346" /><Relationship Type="http://schemas.openxmlformats.org/officeDocument/2006/relationships/chart" Target="/ppt/slides/charts/chart3b.xml" Id="R7f8c90cde33745e0" /></Relationships>
</file>

<file path=ppt/slides/_rels/slide27.xml.rels>&#65279;<?xml version="1.0" encoding="utf-8"?><Relationships xmlns="http://schemas.openxmlformats.org/package/2006/relationships"><Relationship Type="http://schemas.openxmlformats.org/officeDocument/2006/relationships/image" Target="/ppt/media/imagec.bin" Id="Rbcfb37603bb6461c" /><Relationship Type="http://schemas.openxmlformats.org/officeDocument/2006/relationships/slideLayout" Target="/ppt/slideLayouts/slideLayoutc.xml" Id="R10eea879b42243ea" /><Relationship Type="http://schemas.openxmlformats.org/officeDocument/2006/relationships/chart" Target="/ppt/slides/charts/chart3c.xml" Id="R25b5ebe2ad9a4921" /><Relationship Type="http://schemas.openxmlformats.org/officeDocument/2006/relationships/chart" Target="/ppt/slides/charts/chart3d.xml" Id="R8ae7475949cd4966" /><Relationship Type="http://schemas.openxmlformats.org/officeDocument/2006/relationships/chart" Target="/ppt/slides/charts/chart3e.xml" Id="R65e7f7ee91d54bdd" /></Relationships>
</file>

<file path=ppt/slides/_rels/slide28.xml.rels>&#65279;<?xml version="1.0" encoding="utf-8"?><Relationships xmlns="http://schemas.openxmlformats.org/package/2006/relationships"><Relationship Type="http://schemas.openxmlformats.org/officeDocument/2006/relationships/image" Target="/ppt/media/imagec.bin" Id="R442317df95044fb6" /><Relationship Type="http://schemas.openxmlformats.org/officeDocument/2006/relationships/slideLayout" Target="/ppt/slideLayouts/slideLayoutc.xml" Id="R9abe6c27ff254c1d" /><Relationship Type="http://schemas.openxmlformats.org/officeDocument/2006/relationships/chart" Target="/ppt/slides/charts/chart3f.xml" Id="Rff43a721c89f4c51" /><Relationship Type="http://schemas.openxmlformats.org/officeDocument/2006/relationships/chart" Target="/ppt/slides/charts/chart40.xml" Id="R3b3aa2e48f394f11" /><Relationship Type="http://schemas.openxmlformats.org/officeDocument/2006/relationships/chart" Target="/ppt/slides/charts/chart41.xml" Id="R1106a8d1ceac4fdf" /><Relationship Type="http://schemas.openxmlformats.org/officeDocument/2006/relationships/chart" Target="/ppt/slides/charts/chart42.xml" Id="Rf3f32c6fd1d5475a" /><Relationship Type="http://schemas.openxmlformats.org/officeDocument/2006/relationships/chart" Target="/ppt/slides/charts/chart43.xml" Id="R5c6435575001443e" /><Relationship Type="http://schemas.openxmlformats.org/officeDocument/2006/relationships/chart" Target="/ppt/slides/charts/chart44.xml" Id="R3b6dfdb888914c3a" /><Relationship Type="http://schemas.openxmlformats.org/officeDocument/2006/relationships/chart" Target="/ppt/slides/charts/chart45.xml" Id="R2c726a69b37e41af" /></Relationships>
</file>

<file path=ppt/slides/_rels/slide29.xml.rels>&#65279;<?xml version="1.0" encoding="utf-8"?><Relationships xmlns="http://schemas.openxmlformats.org/package/2006/relationships"><Relationship Type="http://schemas.openxmlformats.org/officeDocument/2006/relationships/image" Target="/ppt/media/imagec.bin" Id="R1c915a88acff4b60" /><Relationship Type="http://schemas.openxmlformats.org/officeDocument/2006/relationships/slideLayout" Target="/ppt/slideLayouts/slideLayoutc.xml" Id="R913246f2eee84f84" /></Relationships>
</file>

<file path=ppt/slides/_rels/slide2a.xml.rels>&#65279;<?xml version="1.0" encoding="utf-8"?><Relationships xmlns="http://schemas.openxmlformats.org/package/2006/relationships"><Relationship Type="http://schemas.openxmlformats.org/officeDocument/2006/relationships/image" Target="/ppt/media/imagec.bin" Id="Rb9af13c40ed944e1" /><Relationship Type="http://schemas.openxmlformats.org/officeDocument/2006/relationships/slideLayout" Target="/ppt/slideLayouts/slideLayoutc.xml" Id="R0916c763c5764a69" /></Relationships>
</file>

<file path=ppt/slides/_rels/slide2b.xml.rels>&#65279;<?xml version="1.0" encoding="utf-8"?><Relationships xmlns="http://schemas.openxmlformats.org/package/2006/relationships"><Relationship Type="http://schemas.openxmlformats.org/officeDocument/2006/relationships/image" Target="/ppt/media/imagec.bin" Id="R9ac8749229354dbc" /><Relationship Type="http://schemas.openxmlformats.org/officeDocument/2006/relationships/slideLayout" Target="/ppt/slideLayouts/slideLayoutc.xml" Id="Ra526611f47304063" /><Relationship Type="http://schemas.openxmlformats.org/officeDocument/2006/relationships/chart" Target="/ppt/slides/charts/chart46.xml" Id="Rc9c35f0f80dc42fb" /><Relationship Type="http://schemas.openxmlformats.org/officeDocument/2006/relationships/chart" Target="/ppt/slides/charts/chart47.xml" Id="R189c355143ae4214" /><Relationship Type="http://schemas.openxmlformats.org/officeDocument/2006/relationships/chart" Target="/ppt/slides/charts/chart48.xml" Id="R377ef0410a3c4998" /><Relationship Type="http://schemas.openxmlformats.org/officeDocument/2006/relationships/chart" Target="/ppt/slides/charts/chart49.xml" Id="Rba73747d3f5e421e" /></Relationships>
</file>

<file path=ppt/slides/_rels/slide2c.xml.rels>&#65279;<?xml version="1.0" encoding="utf-8"?><Relationships xmlns="http://schemas.openxmlformats.org/package/2006/relationships"><Relationship Type="http://schemas.openxmlformats.org/officeDocument/2006/relationships/image" Target="/ppt/media/imagec.bin" Id="Rdf3c5f16c5a641af" /><Relationship Type="http://schemas.openxmlformats.org/officeDocument/2006/relationships/slideLayout" Target="/ppt/slideLayouts/slideLayoutc.xml" Id="Raaf888b12d0b44b7" /></Relationships>
</file>

<file path=ppt/slides/_rels/slide2d.xml.rels>&#65279;<?xml version="1.0" encoding="utf-8"?><Relationships xmlns="http://schemas.openxmlformats.org/package/2006/relationships"><Relationship Type="http://schemas.openxmlformats.org/officeDocument/2006/relationships/image" Target="/ppt/media/imagec.bin" Id="R50e1502c0ccb4f90" /><Relationship Type="http://schemas.openxmlformats.org/officeDocument/2006/relationships/slideLayout" Target="/ppt/slideLayouts/slideLayoutc.xml" Id="R471d6b6e6e8245bd" /><Relationship Type="http://schemas.openxmlformats.org/officeDocument/2006/relationships/chart" Target="/ppt/slides/charts/chart4a.xml" Id="R7c367c0d1ba04d63" /><Relationship Type="http://schemas.openxmlformats.org/officeDocument/2006/relationships/chart" Target="/ppt/slides/charts/chart4b.xml" Id="R52c90f2d3a9c43b5" /><Relationship Type="http://schemas.openxmlformats.org/officeDocument/2006/relationships/chart" Target="/ppt/slides/charts/chart4c.xml" Id="R1f6c29bad3a34863" /><Relationship Type="http://schemas.openxmlformats.org/officeDocument/2006/relationships/chart" Target="/ppt/slides/charts/chart4d.xml" Id="R812c23750a85454a" /><Relationship Type="http://schemas.openxmlformats.org/officeDocument/2006/relationships/chart" Target="/ppt/slides/charts/chart4e.xml" Id="R9140b4be328b411b" /><Relationship Type="http://schemas.openxmlformats.org/officeDocument/2006/relationships/chart" Target="/ppt/slides/charts/chart4f.xml" Id="R6a47ca892afb4aca" /><Relationship Type="http://schemas.openxmlformats.org/officeDocument/2006/relationships/chart" Target="/ppt/slides/charts/chart50.xml" Id="R4bda9e744f904654" /><Relationship Type="http://schemas.openxmlformats.org/officeDocument/2006/relationships/chart" Target="/ppt/slides/charts/chart51.xml" Id="Rb9198e4215774752" /></Relationships>
</file>

<file path=ppt/slides/_rels/slide2e.xml.rels>&#65279;<?xml version="1.0" encoding="utf-8"?><Relationships xmlns="http://schemas.openxmlformats.org/package/2006/relationships"><Relationship Type="http://schemas.openxmlformats.org/officeDocument/2006/relationships/image" Target="/ppt/media/imagec.bin" Id="R2cc4b6f2e7594ee0" /><Relationship Type="http://schemas.openxmlformats.org/officeDocument/2006/relationships/slideLayout" Target="/ppt/slideLayouts/slideLayoutc.xml" Id="R67e0369d9df640ba" /></Relationships>
</file>

<file path=ppt/slides/_rels/slide2f.xml.rels>&#65279;<?xml version="1.0" encoding="utf-8"?><Relationships xmlns="http://schemas.openxmlformats.org/package/2006/relationships"><Relationship Type="http://schemas.openxmlformats.org/officeDocument/2006/relationships/image" Target="/ppt/media/imagec.bin" Id="R8ed08ccca33044f1" /><Relationship Type="http://schemas.openxmlformats.org/officeDocument/2006/relationships/slideLayout" Target="/ppt/slideLayouts/slideLayoutc.xml" Id="Rf949fc72efe84de6" /></Relationships>
</file>

<file path=ppt/slides/_rels/slide30.xml.rels>&#65279;<?xml version="1.0" encoding="utf-8"?><Relationships xmlns="http://schemas.openxmlformats.org/package/2006/relationships"><Relationship Type="http://schemas.openxmlformats.org/officeDocument/2006/relationships/image" Target="/ppt/media/imagec.bin" Id="Re15892af94bc4d6e" /><Relationship Type="http://schemas.openxmlformats.org/officeDocument/2006/relationships/slideLayout" Target="/ppt/slideLayouts/slideLayoutc.xml" Id="Rb79895df97654a7c" /><Relationship Type="http://schemas.openxmlformats.org/officeDocument/2006/relationships/chart" Target="/ppt/slides/charts/chart52.xml" Id="R099dcec4fd3a42aa" /><Relationship Type="http://schemas.openxmlformats.org/officeDocument/2006/relationships/chart" Target="/ppt/slides/charts/chart53.xml" Id="R66703268e9bc4763" /></Relationships>
</file>

<file path=ppt/slides/_rels/slide31.xml.rels>&#65279;<?xml version="1.0" encoding="utf-8"?><Relationships xmlns="http://schemas.openxmlformats.org/package/2006/relationships"><Relationship Type="http://schemas.openxmlformats.org/officeDocument/2006/relationships/image" Target="/ppt/media/imagec.bin" Id="R9fad866842b54da6" /><Relationship Type="http://schemas.openxmlformats.org/officeDocument/2006/relationships/slideLayout" Target="/ppt/slideLayouts/slideLayoutc.xml" Id="R46e1409def9b411e" /></Relationships>
</file>

<file path=ppt/slides/_rels/slide32.xml.rels>&#65279;<?xml version="1.0" encoding="utf-8"?><Relationships xmlns="http://schemas.openxmlformats.org/package/2006/relationships"><Relationship Type="http://schemas.openxmlformats.org/officeDocument/2006/relationships/image" Target="/ppt/media/imagec.bin" Id="Re816256f878b421c" /><Relationship Type="http://schemas.openxmlformats.org/officeDocument/2006/relationships/slideLayout" Target="/ppt/slideLayouts/slideLayoutc.xml" Id="R450906d007e148fd" /><Relationship Type="http://schemas.openxmlformats.org/officeDocument/2006/relationships/chart" Target="/ppt/slides/charts/chart54.xml" Id="Rfd985544d9e54f06" /><Relationship Type="http://schemas.openxmlformats.org/officeDocument/2006/relationships/chart" Target="/ppt/slides/charts/chart55.xml" Id="Rd6a9063567d444b5" /><Relationship Type="http://schemas.openxmlformats.org/officeDocument/2006/relationships/chart" Target="/ppt/slides/charts/chart56.xml" Id="R5796de4cd6804d4b" /><Relationship Type="http://schemas.openxmlformats.org/officeDocument/2006/relationships/chart" Target="/ppt/slides/charts/chart57.xml" Id="Rb798b79e81f64178" /><Relationship Type="http://schemas.openxmlformats.org/officeDocument/2006/relationships/chart" Target="/ppt/slides/charts/chart58.xml" Id="R9695f485b3c44032" /></Relationships>
</file>

<file path=ppt/slides/_rels/slide33.xml.rels>&#65279;<?xml version="1.0" encoding="utf-8"?><Relationships xmlns="http://schemas.openxmlformats.org/package/2006/relationships"><Relationship Type="http://schemas.openxmlformats.org/officeDocument/2006/relationships/image" Target="/ppt/media/imagec.bin" Id="R5e207892a5fd4da5" /><Relationship Type="http://schemas.openxmlformats.org/officeDocument/2006/relationships/slideLayout" Target="/ppt/slideLayouts/slideLayoutc.xml" Id="R67be808081824f46" /></Relationships>
</file>

<file path=ppt/slides/_rels/slide34.xml.rels>&#65279;<?xml version="1.0" encoding="utf-8"?><Relationships xmlns="http://schemas.openxmlformats.org/package/2006/relationships"><Relationship Type="http://schemas.openxmlformats.org/officeDocument/2006/relationships/image" Target="/ppt/media/imagec.bin" Id="R58d1ccea61974ea3" /><Relationship Type="http://schemas.openxmlformats.org/officeDocument/2006/relationships/slideLayout" Target="/ppt/slideLayouts/slideLayoutc.xml" Id="Rdc73fca191f944bf" /><Relationship Type="http://schemas.openxmlformats.org/officeDocument/2006/relationships/chart" Target="/ppt/slides/charts/chart59.xml" Id="Rbd523fb60960484b" /><Relationship Type="http://schemas.openxmlformats.org/officeDocument/2006/relationships/chart" Target="/ppt/slides/charts/chart5a.xml" Id="R908cb8d79dbe4207" /></Relationships>
</file>

<file path=ppt/slides/_rels/slide35.xml.rels>&#65279;<?xml version="1.0" encoding="utf-8"?><Relationships xmlns="http://schemas.openxmlformats.org/package/2006/relationships"><Relationship Type="http://schemas.openxmlformats.org/officeDocument/2006/relationships/image" Target="/ppt/media/imagec.bin" Id="R1c6acc616e96430c" /><Relationship Type="http://schemas.openxmlformats.org/officeDocument/2006/relationships/slideLayout" Target="/ppt/slideLayouts/slideLayoutc.xml" Id="Rc64873f88fab4bf2" /></Relationships>
</file>

<file path=ppt/slides/_rels/slide36.xml.rels>&#65279;<?xml version="1.0" encoding="utf-8"?><Relationships xmlns="http://schemas.openxmlformats.org/package/2006/relationships"><Relationship Type="http://schemas.openxmlformats.org/officeDocument/2006/relationships/image" Target="/ppt/media/imagec.bin" Id="R588d67ec45b643d1" /><Relationship Type="http://schemas.openxmlformats.org/officeDocument/2006/relationships/slideLayout" Target="/ppt/slideLayouts/slideLayoutc.xml" Id="R6db4024ef90c43e5" /><Relationship Type="http://schemas.openxmlformats.org/officeDocument/2006/relationships/chart" Target="/ppt/slides/charts/chart5b.xml" Id="R37d760f6a5444046" /></Relationships>
</file>

<file path=ppt/slides/_rels/slide37.xml.rels>&#65279;<?xml version="1.0" encoding="utf-8"?><Relationships xmlns="http://schemas.openxmlformats.org/package/2006/relationships"><Relationship Type="http://schemas.openxmlformats.org/officeDocument/2006/relationships/image" Target="/ppt/media/imagec.bin" Id="R3a0f610873e24bab" /><Relationship Type="http://schemas.openxmlformats.org/officeDocument/2006/relationships/slideLayout" Target="/ppt/slideLayouts/slideLayoutc.xml" Id="R4323201691254427" /><Relationship Type="http://schemas.openxmlformats.org/officeDocument/2006/relationships/chart" Target="/ppt/slides/charts/chart5c.xml" Id="R880fab50527944cf" /></Relationships>
</file>

<file path=ppt/slides/_rels/slide38.xml.rels>&#65279;<?xml version="1.0" encoding="utf-8"?><Relationships xmlns="http://schemas.openxmlformats.org/package/2006/relationships"><Relationship Type="http://schemas.openxmlformats.org/officeDocument/2006/relationships/image" Target="/ppt/media/imagec.bin" Id="Rcb1052f41be0407e" /><Relationship Type="http://schemas.openxmlformats.org/officeDocument/2006/relationships/slideLayout" Target="/ppt/slideLayouts/slideLayoutc.xml" Id="R9f495462dab5404a" /><Relationship Type="http://schemas.openxmlformats.org/officeDocument/2006/relationships/chart" Target="/ppt/slides/charts/chart5d.xml" Id="R5a5f8377ca9d4ece" /></Relationships>
</file>

<file path=ppt/slides/_rels/slide39.xml.rels>&#65279;<?xml version="1.0" encoding="utf-8"?><Relationships xmlns="http://schemas.openxmlformats.org/package/2006/relationships"><Relationship Type="http://schemas.openxmlformats.org/officeDocument/2006/relationships/image" Target="/ppt/media/imagec.bin" Id="R5c4f406497a24823" /><Relationship Type="http://schemas.openxmlformats.org/officeDocument/2006/relationships/slideLayout" Target="/ppt/slideLayouts/slideLayoutc.xml" Id="R6781129b515c4cf7" /><Relationship Type="http://schemas.openxmlformats.org/officeDocument/2006/relationships/chart" Target="/ppt/slides/charts/chart5e.xml" Id="R823a974ee9bb4706" /></Relationships>
</file>

<file path=ppt/slides/_rels/slide3a.xml.rels>&#65279;<?xml version="1.0" encoding="utf-8"?><Relationships xmlns="http://schemas.openxmlformats.org/package/2006/relationships"><Relationship Type="http://schemas.openxmlformats.org/officeDocument/2006/relationships/image" Target="/ppt/media/imagec.bin" Id="Rd86af107b8d145b7" /><Relationship Type="http://schemas.openxmlformats.org/officeDocument/2006/relationships/slideLayout" Target="/ppt/slideLayouts/slideLayoutc.xml" Id="Rbe8ff226d63f457f" /><Relationship Type="http://schemas.openxmlformats.org/officeDocument/2006/relationships/chart" Target="/ppt/slides/charts/chart5f.xml" Id="R6188ee245064424c" /></Relationships>
</file>

<file path=ppt/slides/_rels/slide3b.xml.rels>&#65279;<?xml version="1.0" encoding="utf-8"?><Relationships xmlns="http://schemas.openxmlformats.org/package/2006/relationships"><Relationship Type="http://schemas.openxmlformats.org/officeDocument/2006/relationships/image" Target="/ppt/media/imagec.bin" Id="Rc6e9b77cc1df4f29" /><Relationship Type="http://schemas.openxmlformats.org/officeDocument/2006/relationships/slideLayout" Target="/ppt/slideLayouts/slideLayoutc.xml" Id="Rc3fc75a95bae4b7b" /><Relationship Type="http://schemas.openxmlformats.org/officeDocument/2006/relationships/chart" Target="/ppt/slides/charts/chart60.xml" Id="Rae5d9b1c00944629" /></Relationships>
</file>

<file path=ppt/slides/_rels/slide3c.xml.rels>&#65279;<?xml version="1.0" encoding="utf-8"?><Relationships xmlns="http://schemas.openxmlformats.org/package/2006/relationships"><Relationship Type="http://schemas.openxmlformats.org/officeDocument/2006/relationships/image" Target="/ppt/media/imagec.bin" Id="Rbebc4f0ec0af4307" /><Relationship Type="http://schemas.openxmlformats.org/officeDocument/2006/relationships/slideLayout" Target="/ppt/slideLayouts/slideLayoutc.xml" Id="Re9df8a93ec3a41ab" /><Relationship Type="http://schemas.openxmlformats.org/officeDocument/2006/relationships/chart" Target="/ppt/slides/charts/chart61.xml" Id="R57f6cc043cce4101" /></Relationships>
</file>

<file path=ppt/slides/_rels/slide3d.xml.rels>&#65279;<?xml version="1.0" encoding="utf-8"?><Relationships xmlns="http://schemas.openxmlformats.org/package/2006/relationships"><Relationship Type="http://schemas.openxmlformats.org/officeDocument/2006/relationships/image" Target="/ppt/media/imagec.bin" Id="R30f6e194d01b47c0" /><Relationship Type="http://schemas.openxmlformats.org/officeDocument/2006/relationships/slideLayout" Target="/ppt/slideLayouts/slideLayoutc.xml" Id="Re777500d1d2440ba" /><Relationship Type="http://schemas.openxmlformats.org/officeDocument/2006/relationships/chart" Target="/ppt/slides/charts/chart62.xml" Id="R5fad9f2d95a3492c" /></Relationships>
</file>

<file path=ppt/slides/_rels/slide3e.xml.rels>&#65279;<?xml version="1.0" encoding="utf-8"?><Relationships xmlns="http://schemas.openxmlformats.org/package/2006/relationships"><Relationship Type="http://schemas.openxmlformats.org/officeDocument/2006/relationships/image" Target="/ppt/media/imagec.bin" Id="R26a16a8ab1004609" /><Relationship Type="http://schemas.openxmlformats.org/officeDocument/2006/relationships/slideLayout" Target="/ppt/slideLayouts/slideLayoutc.xml" Id="R378380307b7748f4" /></Relationships>
</file>

<file path=ppt/slides/charts/chart3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år föddes ditt barn?</a:t>
            </a:r>
          </a:p>
        </c:rich>
      </c:tx>
      <c:layout/>
      <c:overlay val="0"/>
    </c:title>
    <c:autoTitleDeleted val="0"/>
    <c:plotArea>
      <c:layout/>
      <c:barChart>
        <c:barDir val="col"/>
        <c:grouping val="clustered"/>
        <c:ser>
          <c:idx val="0"/>
          <c:order val="0"/>
          <c:tx>
            <c:v>Vilket år föddes ditt barn?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4"/>
              <c:pt idx="0">
                <c:v>2018</c:v>
              </c:pt>
              <c:pt idx="1">
                <c:v>2019</c:v>
              </c:pt>
              <c:pt idx="2">
                <c:v>2020</c:v>
              </c:pt>
              <c:pt idx="3">
                <c:v>2021</c:v>
              </c:pt>
            </c:strLit>
          </c:cat>
          <c:val>
            <c:numLit>
              <c:formatCode>General</c:formatCode>
              <c:ptCount val="4"/>
              <c:pt idx="0">
                <c:v>0.222222</c:v>
              </c:pt>
              <c:pt idx="1">
                <c:v>0.296296</c:v>
              </c:pt>
              <c:pt idx="2">
                <c:v>0.259259</c:v>
              </c:pt>
              <c:pt idx="3">
                <c:v>0.222222</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barns kön?</a:t>
            </a:r>
          </a:p>
        </c:rich>
      </c:tx>
      <c:layout/>
      <c:overlay val="0"/>
    </c:title>
    <c:autoTitleDeleted val="0"/>
    <c:plotArea>
      <c:layout/>
      <c:barChart>
        <c:barDir val="col"/>
        <c:grouping val="clustered"/>
        <c:ser>
          <c:idx val="0"/>
          <c:order val="0"/>
          <c:tx>
            <c:v>Vilket är ditt barns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Flicka</c:v>
              </c:pt>
              <c:pt idx="1">
                <c:v>Pojke</c:v>
              </c:pt>
            </c:strLit>
          </c:cat>
          <c:val>
            <c:numLit>
              <c:formatCode>General</c:formatCode>
              <c:ptCount val="2"/>
              <c:pt idx="0">
                <c:v>0.185185</c:v>
              </c:pt>
              <c:pt idx="1">
                <c:v>0.814815</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kön?</a:t>
            </a:r>
          </a:p>
        </c:rich>
      </c:tx>
      <c:layout/>
      <c:overlay val="0"/>
    </c:title>
    <c:autoTitleDeleted val="0"/>
    <c:plotArea>
      <c:layout/>
      <c:barChart>
        <c:barDir val="col"/>
        <c:grouping val="clustered"/>
        <c:ser>
          <c:idx val="0"/>
          <c:order val="0"/>
          <c:tx>
            <c:v>Vilket är ditt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3"/>
              <c:pt idx="0">
                <c:v>Kvinna</c:v>
              </c:pt>
              <c:pt idx="1">
                <c:v>Man</c:v>
              </c:pt>
              <c:pt idx="2">
                <c:v>Vi är två som svarar på enkäten</c:v>
              </c:pt>
            </c:strLit>
          </c:cat>
          <c:val>
            <c:numLit>
              <c:formatCode>General</c:formatCode>
              <c:ptCount val="3"/>
              <c:pt idx="0">
                <c:v>0.518519</c:v>
              </c:pt>
              <c:pt idx="1">
                <c:v>0.444444</c:v>
              </c:pt>
              <c:pt idx="2">
                <c:v>0.037037</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GR</c:v>
          </c:tx>
          <c:spPr>
            <a:solidFill>
              <a:schemeClr val="accent1"/>
            </a:solidFill>
            <a:ln>
              <a:solidFill>
                <a:schemeClr val="accent1"/>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4.420742</c:v>
              </c:pt>
              <c:pt idx="1">
                <c:v>4.166551</c:v>
              </c:pt>
              <c:pt idx="2">
                <c:v>4.325561</c:v>
              </c:pt>
              <c:pt idx="3">
                <c:v>4.327373</c:v>
              </c:pt>
              <c:pt idx="4">
                <c:v>4.337682</c:v>
              </c:pt>
              <c:pt idx="5">
                <c:v>4.356945</c:v>
              </c:pt>
            </c:numLit>
          </c:val>
        </c:ser>
        <c:ser>
          <c:idx val="1"/>
          <c:order val="1"/>
          <c:tx>
            <c:v>Göteborg</c:v>
          </c:tx>
          <c:spPr>
            <a:solidFill>
              <a:schemeClr val="accent2"/>
            </a:solidFill>
            <a:ln>
              <a:solidFill>
                <a:schemeClr val="accent2"/>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4.376957</c:v>
              </c:pt>
              <c:pt idx="1">
                <c:v>4.124222</c:v>
              </c:pt>
              <c:pt idx="2">
                <c:v>4.263246</c:v>
              </c:pt>
              <c:pt idx="3">
                <c:v>4.269378</c:v>
              </c:pt>
              <c:pt idx="4">
                <c:v>4.267624</c:v>
              </c:pt>
              <c:pt idx="5">
                <c:v>4.280629</c:v>
              </c:pt>
            </c:numLit>
          </c:val>
        </c:ser>
        <c:ser>
          <c:idx val="2"/>
          <c:order val="2"/>
          <c:tx>
            <c:v>Hisingen 3</c:v>
          </c:tx>
          <c:spPr>
            <a:solidFill>
              <a:schemeClr val="accent3"/>
            </a:solidFill>
            <a:ln>
              <a:solidFill>
                <a:schemeClr val="accent3"/>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4.332118</c:v>
              </c:pt>
              <c:pt idx="1">
                <c:v>4.081954</c:v>
              </c:pt>
              <c:pt idx="2">
                <c:v>4.251280</c:v>
              </c:pt>
              <c:pt idx="3">
                <c:v>4.238661</c:v>
              </c:pt>
              <c:pt idx="4">
                <c:v>4.242745</c:v>
              </c:pt>
              <c:pt idx="5">
                <c:v>4.225244</c:v>
              </c:pt>
            </c:numLit>
          </c:val>
        </c:ser>
        <c:ser>
          <c:idx val="3"/>
          <c:order val="3"/>
          <c:tx>
            <c:v>Wieselgrensgatan 11 A förskola</c:v>
          </c:tx>
          <c:spPr>
            <a:solidFill>
              <a:schemeClr val="accent4"/>
            </a:solidFill>
            <a:ln>
              <a:solidFill>
                <a:schemeClr val="accent4"/>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4.191257</c:v>
              </c:pt>
              <c:pt idx="1">
                <c:v>4.138889</c:v>
              </c:pt>
              <c:pt idx="2">
                <c:v>4.187192</c:v>
              </c:pt>
              <c:pt idx="3">
                <c:v>4.074074</c:v>
              </c:pt>
              <c:pt idx="4">
                <c:v>4.263158</c:v>
              </c:pt>
              <c:pt idx="5">
                <c:v>4.037736</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5"/>
          <c:min val="1"/>
        </c:scaling>
        <c:delete val="0"/>
        <c:axPos val="b"/>
        <c:majorGridlines>
          <c:spPr>
            <a:ln w="9525">
              <a:solidFill>
                <a:srgbClr val="7F7F7F">
                  <a:alpha val="20000"/>
                </a:srgbClr>
              </a:solidFill>
              <a:round/>
              <a:prstDash val="solid"/>
            </a:ln>
            <a:effectLst/>
          </c:spPr>
        </c:majorGridlines>
        <c:numFmt sourceLinked="0" formatCode="#,##0.0;-#,##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0.962963</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0.037037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0.925926</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0.074074</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0.925926</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0.074074</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0.851852</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0.037037</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0.111111</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0.703704</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0.185185</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0.111111</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0.777778</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0.111111</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0.111111</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0.740741</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0.074074</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0.037037</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0.148148</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0.703704</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0.185185</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0.111111</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0.777778</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0.111111</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0.111111</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0.037037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0.037037</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0.407407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0.518519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0.037037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0.037037</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0.407407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0.518519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0.074074</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0.111111</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0.481481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0.296296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0.037037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0.037037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0.037037</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0.074074</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0.518519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0.333333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0.037037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0.037037</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0.037037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0.444444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0.407407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0.037037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0.037037</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0.074074</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0.444444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0.296296</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0.148148</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0.037037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0.037037</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0.074074</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0.407407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0.444444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0.074074</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0.037037</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0.037037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0.481481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0.370370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0.037037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0.037037</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0.037037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0.481481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0.407407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0.111111</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0.185185</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0.370370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0.074074</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0.481481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0.444444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0.444444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0.518519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0.037037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0.111111</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0.518519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0.037037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0.037037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0.037037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0.111111</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0.407407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0.407407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0.037037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0.037037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0.481481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0.407407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0.037037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0.037037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0.037037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0.074074</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0.555556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0.222222</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0.074074</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0.185185</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0.407407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0.296296</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0.111111</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0.259259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0.444444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0.222222</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0.074074</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0.111111</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0.481481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0.296296</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0.111111</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0.037037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0.074074</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0.555556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0.333333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0.074074</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0.037037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0.074074</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0.481481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0.333333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0.037037</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0.037037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0.555556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0.037037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0.037037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0.037037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0.259259</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0.185185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0.481481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0.037037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0.037037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0.148148</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0.296296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0.444444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0.037037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0.037037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0.111111</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0.259259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0.592593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0.037037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0.111111</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0.518519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0.037037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0.037037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0.148148</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0.370370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0.407407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0.074074</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0.037037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0.148148</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0.259259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0.444444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0.037037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col"/>
        <c:grouping val="clustered"/>
        <c:ser>
          <c:idx val="0"/>
          <c:order val="0"/>
          <c:tx>
            <c:v>Vilken eller vilka faktorer upplever du att barnen inte ges lika möjligheter, på grund av? Flera svar kan anges.</c:v>
          </c:tx>
          <c:spPr>
            <a:solidFill>
              <a:schemeClr val="accent5"/>
            </a:solidFill>
            <a:ln>
              <a:solidFill>
                <a:schemeClr val="accent5"/>
              </a:solidFill>
            </a:ln>
          </c:spPr>
          <c:dPt>
            <c:idx val="0"/>
            <c:invertIfNegative val="0"/>
            <c:bubble3D val="0"/>
            <c:spPr>
              <a:solidFill>
                <a:schemeClr val="accent5"/>
              </a:solidFill>
              <a:ln>
                <a:noFill/>
              </a:ln>
            </c:spPr>
          </c:dPt>
          <c:dLbls>
            <c:dLbl>
              <c:idx val="0"/>
              <c:delete/>
            </c:dLbl>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1"/>
              <c:pt idx="0">
                <c:v>Annat</c:v>
              </c:pt>
            </c:strLit>
          </c:cat>
          <c:val>
            <c:numLit>
              <c:formatCode>General</c:formatCode>
              <c:ptCount val="1"/>
              <c:pt idx="0">
                <c:v>#N/A</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5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De här fem frågorna är viktigast för mig.</c:v>
          </c:tx>
          <c:spPr>
            <a:solidFill>
              <a:schemeClr val="accent5"/>
            </a:solidFill>
            <a:ln>
              <a:solidFill>
                <a:schemeClr val="accent5"/>
              </a:solidFill>
            </a:ln>
          </c:spPr>
          <c:dPt>
            <c:idx val="0"/>
            <c:invertIfNegative val="0"/>
            <c:bubble3D val="0"/>
            <c:spPr>
              <a:solidFill>
                <a:schemeClr val="accent5"/>
              </a:solidFill>
              <a:ln>
                <a:noFill/>
              </a:ln>
            </c:spPr>
          </c:dPt>
          <c:dPt>
            <c:idx val="1"/>
            <c:invertIfNegative val="0"/>
            <c:bubble3D val="0"/>
            <c:spPr>
              <a:solidFill>
                <a:schemeClr val="accent5"/>
              </a:solidFill>
              <a:ln>
                <a:noFill/>
              </a:ln>
            </c:spPr>
          </c:dPt>
          <c:dPt>
            <c:idx val="2"/>
            <c:invertIfNegative val="0"/>
            <c:bubble3D val="0"/>
            <c:spPr>
              <a:solidFill>
                <a:schemeClr val="accent5"/>
              </a:solidFill>
              <a:ln>
                <a:noFill/>
              </a:ln>
            </c:spPr>
          </c:dPt>
          <c:dPt>
            <c:idx val="3"/>
            <c:invertIfNegative val="0"/>
            <c:bubble3D val="0"/>
            <c:spPr>
              <a:solidFill>
                <a:schemeClr val="accent5"/>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Mitt barns förskola uppmuntrar till lek, utveckling och lärande</c:v>
              </c:pt>
              <c:pt idx="1">
                <c:v>Mitt barn trivs på förskolan</c:v>
              </c:pt>
              <c:pt idx="2">
                <c:v>Mitt barn känner sig tryggt på förskolan</c:v>
              </c:pt>
              <c:pt idx="3">
                <c:v>Barnen ges lika möjligheter att utvecklas oberoende av kön, etnisk tillhörighet, religion eller funktionsnedsättning</c:v>
              </c:pt>
              <c:pt idx="4">
                <c:v>Mitt barn känner den personal som möter dem på förskolan</c:v>
              </c:pt>
            </c:strLit>
          </c:cat>
          <c:val>
            <c:numLit>
              <c:formatCode>General</c:formatCode>
              <c:ptCount val="5"/>
              <c:pt idx="0">
                <c:v>0.440000</c:v>
              </c:pt>
              <c:pt idx="1">
                <c:v>0.400000</c:v>
              </c:pt>
              <c:pt idx="2">
                <c:v>0.360000</c:v>
              </c:pt>
              <c:pt idx="3">
                <c:v>0.320000</c:v>
              </c:pt>
              <c:pt idx="4">
                <c:v>0.320000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0.925926</c:v>
              </c:pt>
              <c:pt idx="1">
                <c:v>0.925926</c:v>
              </c:pt>
              <c:pt idx="2">
                <c:v>0.777778</c:v>
              </c:pt>
              <c:pt idx="3">
                <c:v>0.851852</c:v>
              </c:pt>
              <c:pt idx="4">
                <c:v>0.851852</c:v>
              </c:pt>
              <c:pt idx="5">
                <c:v>0.740741</c:v>
              </c:pt>
              <c:pt idx="6">
                <c:v>0.851852</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0.909091</c:v>
              </c:pt>
              <c:pt idx="1">
                <c:v>0.909091</c:v>
              </c:pt>
              <c:pt idx="2">
                <c:v>0.772727</c:v>
              </c:pt>
              <c:pt idx="3">
                <c:v>0.863636</c:v>
              </c:pt>
              <c:pt idx="4">
                <c:v>0.863636</c:v>
              </c:pt>
              <c:pt idx="5">
                <c:v>0.727273</c:v>
              </c:pt>
              <c:pt idx="6">
                <c:v>0.818182</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0.851852</c:v>
              </c:pt>
              <c:pt idx="1">
                <c:v>0.888889</c:v>
              </c:pt>
              <c:pt idx="2">
                <c:v>0.703704</c:v>
              </c:pt>
              <c:pt idx="3">
                <c:v>0.925926</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0.818182</c:v>
              </c:pt>
              <c:pt idx="1">
                <c:v>0.863636</c:v>
              </c:pt>
              <c:pt idx="2">
                <c:v>0.681818</c:v>
              </c:pt>
              <c:pt idx="3">
                <c:v>0.909091</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0.962963</c:v>
              </c:pt>
              <c:pt idx="1">
                <c:v>0.851852</c:v>
              </c:pt>
              <c:pt idx="2">
                <c:v>0.814815</c:v>
              </c:pt>
              <c:pt idx="3">
                <c:v>0.888889</c:v>
              </c:pt>
              <c:pt idx="4">
                <c:v>0.777778</c:v>
              </c:pt>
              <c:pt idx="5">
                <c:v>0.703704</c:v>
              </c:pt>
              <c:pt idx="6">
                <c:v>0.666667</c:v>
              </c:pt>
              <c:pt idx="7">
                <c:v>0.777778</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0.954545</c:v>
              </c:pt>
              <c:pt idx="1">
                <c:v>0.818182</c:v>
              </c:pt>
              <c:pt idx="2">
                <c:v>0.772727</c:v>
              </c:pt>
              <c:pt idx="3">
                <c:v>0.863636</c:v>
              </c:pt>
              <c:pt idx="4">
                <c:v>0.727273</c:v>
              </c:pt>
              <c:pt idx="5">
                <c:v>0.636364</c:v>
              </c:pt>
              <c:pt idx="6">
                <c:v>0.590909</c:v>
              </c:pt>
              <c:pt idx="7">
                <c:v>0.772727</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0.888889</c:v>
              </c:pt>
              <c:pt idx="1">
                <c:v>0.814815</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0.863636</c:v>
              </c:pt>
              <c:pt idx="1">
                <c:v>0.772727</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0.888889</c:v>
              </c:pt>
              <c:pt idx="1">
                <c:v>0.666667</c:v>
              </c:pt>
              <c:pt idx="2">
                <c:v>0.740741</c:v>
              </c:pt>
              <c:pt idx="3">
                <c:v>0.851852</c:v>
              </c:pt>
              <c:pt idx="4">
                <c:v>0.851852</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0.863636</c:v>
              </c:pt>
              <c:pt idx="1">
                <c:v>0.681818</c:v>
              </c:pt>
              <c:pt idx="2">
                <c:v>0.727273</c:v>
              </c:pt>
              <c:pt idx="3">
                <c:v>0.863636</c:v>
              </c:pt>
              <c:pt idx="4">
                <c:v>0.818182</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0.777778</c:v>
              </c:pt>
              <c:pt idx="1">
                <c:v>0.703704</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0.772727</c:v>
              </c:pt>
              <c:pt idx="1">
                <c:v>0.727273</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Center">
            <a:extLst>
              <a:ext uri="{FF2B5EF4-FFF2-40B4-BE49-F238E27FC236}">
                <a16:creationId xmlns:a16="http://schemas.microsoft.com/office/drawing/2014/main" id="{800ECFAC-0FCA-4213-93C8-00F3A777F06F}"/>
              </a:ext>
            </a:extLst>
          </p:cNvPr>
          <p:cNvSpPr>
            <a:spLocks noGrp="1"/>
          </p:cNvSpPr>
          <p:nvPr>
            <p:ph type="ctrTitle"/>
          </p:nvPr>
        </p:nvSpPr>
        <p:spPr/>
        <p:txBody>
          <a:bodyPr/>
          <a:lstStyle/>
          <a:p>
            <a:r>
              <a:rPr lang="sv-SE" sz="2667" b="1" kern="0" noProof="1">
                <a:latin typeface="Arial Black" charset="0"/>
                <a:ea typeface="Verdana" panose="020B0604030504040204" pitchFamily="34" charset="0"/>
                <a:cs typeface="Arial Black" charset="0"/>
              </a:rPr>
              <a:t>Regiongemensam enkät i förskola/pedagogisk omsorg 2024</a:t>
            </a:r>
          </a:p>
        </p:txBody>
      </p:sp>
      <p:sp>
        <p:nvSpPr>
          <p:cNvPr id="3" name="Title1Center">
            <a:extLst>
              <a:ext uri="{FF2B5EF4-FFF2-40B4-BE49-F238E27FC236}">
                <a16:creationId xmlns:a16="http://schemas.microsoft.com/office/drawing/2014/main" id="{BBFC098D-6D62-4F23-A728-CACC2AA3B914}"/>
              </a:ext>
            </a:extLst>
          </p:cNvPr>
          <p:cNvSpPr>
            <a:spLocks noGrp="1"/>
          </p:cNvSpPr>
          <p:nvPr>
            <p:ph type="body" sz="quarter" idx="11"/>
          </p:nvPr>
        </p:nvSpPr>
        <p:spPr>
          <a:xfrm>
            <a:off x="1847171" y="2866577"/>
            <a:ext cx="6055604" cy="632259"/>
          </a:xfrm>
        </p:spPr>
        <p:txBody>
          <a:bodyPr/>
          <a:lstStyle/>
          <a:p>
            <a:r>
              <a:rPr lang="sv-SE" dirty="0" err="1"/>
              <a:t>Rapport för: </a:t>
            </a:r>
            <a:br>
              <a:rPr lang="sv-SE" dirty="0" err="1"/>
            </a:br>
            <a:r>
              <a:rPr lang="sv-SE" dirty="0" err="1"/>
              <a:t>Wieselgrensgatan 11 A förskola</a:t>
            </a:r>
          </a:p>
        </p:txBody>
      </p:sp>
      <p:sp>
        <p:nvSpPr>
          <p:cNvPr id="5" name="Title2Center">
            <a:extLst>
              <a:ext uri="{FF2B5EF4-FFF2-40B4-BE49-F238E27FC236}">
                <a16:creationId xmlns:a16="http://schemas.microsoft.com/office/drawing/2014/main" id="{B9EC736E-27BB-465F-93AC-7AA8992A2536}"/>
              </a:ext>
            </a:extLst>
          </p:cNvPr>
          <p:cNvSpPr>
            <a:spLocks noGrp="1"/>
          </p:cNvSpPr>
          <p:nvPr>
            <p:ph type="body" sz="quarter" idx="12"/>
          </p:nvPr>
        </p:nvSpPr>
        <p:spPr/>
        <p:txBody>
          <a:bodyPr/>
          <a:lstStyle/>
          <a:p>
            <a:r>
              <a:rPr lang="sv-SE"/>
              <a:t>Grundurval</a:t>
            </a:r>
          </a:p>
        </p:txBody>
      </p:sp>
      <p:pic>
        <p:nvPicPr>
          <p:cNvPr id="6" name="Bildobjekt 5">
            <a:extLst>
              <a:ext uri="{FF2B5EF4-FFF2-40B4-BE49-F238E27FC236}">
                <a16:creationId xmlns:a16="http://schemas.microsoft.com/office/drawing/2014/main" id="{E0FA3152-51D7-4363-BF6E-6923B8333564}"/>
              </a:ext>
            </a:extLst>
          </p:cNvPr>
          <p:cNvPicPr>
            <a:picLocks noChangeAspect="1"/>
          </p:cNvPicPr>
          <p:nvPr/>
        </p:nvPicPr>
        <p:blipFill>
          <a:blip r:embed="R9560f56263774cc0">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737878" y="4519073"/>
            <a:ext cx="1143014" cy="402318"/>
          </a:xfrm>
          <a:prstGeom prst="rect">
            <a:avLst/>
          </a:prstGeom>
        </p:spPr>
      </p:pic>
      <p:grpSp>
        <p:nvGrpSpPr>
          <p:cNvPr id="60" name="BodyFooter"/>
          <p:cNvGrpSpPr/>
          <p:nvPr/>
        </p:nvGrpSpPr>
        <p:grpSpPr>
          <a:xfrm>
            <a:off x="720000" y="5040000"/>
            <a:ext cx="7704000" cy="518400"/>
            <a:chOff x="720000" y="5040000"/>
            <a:chExt cx="7704000" cy="518400"/>
          </a:xfrm>
        </p:grpSpPr>
        <p:sp>
          <p:nvSpPr>
            <p:cNvPr id="61" name="BodyFooterCenter"/>
            <p:cNvSpPr txBox="1"/>
            <p:nvPr/>
          </p:nvSpPr>
          <p:spPr>
            <a:xfrm>
              <a:off y="504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2709620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Innehållsförteckning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03518" y="4549598"/>
            <a:ext cx="5453298" cy="246221"/>
          </a:xfrm>
          <a:prstGeom prst="rect">
            <a:avLst/>
          </a:prstGeom>
          <a:noFill/>
        </p:spPr>
        <p:txBody>
          <a:bodyPr wrap="square" rtlCol="0">
            <a:spAutoFit/>
          </a:bodyPr>
          <a:lstStyle/>
          <a:p>
            <a:r>
              <a:rPr lang="sv-SE" sz="1000" dirty="0">
                <a:latin typeface="Consolas" panose="020B0609020204030204" pitchFamily="49" charset="0"/>
              </a:rPr>
              <a:t>Wieselgrensgatan 11 A förskola</a:t>
            </a:r>
            <a:r>
              <a:rPr lang="sv-SE" sz="1000" dirty="0">
                <a:latin typeface="Consolas" panose="020B0609020204030204" pitchFamily="49" charset="0"/>
              </a:rPr>
              <a:t> | Svarsfrekvens </a:t>
            </a:r>
            <a:r>
              <a:rPr lang="sv-SE" sz="1000" dirty="0">
                <a:latin typeface="Consolas" panose="020B0609020204030204" pitchFamily="49" charset="0"/>
              </a:rPr>
              <a:t>49%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61089109581412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graphicFrame>
        <p:nvGraphicFramePr>
          <p:cNvPr id="7" name="Tabell 6">
            <a:extLst>
              <a:ext uri="{FF2B5EF4-FFF2-40B4-BE49-F238E27FC236}">
                <a16:creationId xmlns:a16="http://schemas.microsoft.com/office/drawing/2014/main" id="{FC86CDF9-236B-46BA-A49F-51F86AE2F183}"/>
              </a:ext>
            </a:extLst>
          </p:cNvPr>
          <p:cNvGraphicFramePr>
            <a:graphicFrameLocks noGrp="1"/>
          </p:cNvGraphicFramePr>
          <p:nvPr>
            <p:extLst>
              <p:ext uri="{D42A27DB-BD31-4B8C-83A1-F6EECF244321}">
                <p14:modId xmlns:p14="http://schemas.microsoft.com/office/powerpoint/2010/main" val="3524337425"/>
              </p:ext>
            </p:extLst>
          </p:nvPr>
        </p:nvGraphicFramePr>
        <p:xfrm>
          <a:off x="678263" y="903520"/>
          <a:ext cx="3403880" cy="3479084"/>
        </p:xfrm>
        <a:graphic>
          <a:graphicData uri="http://schemas.openxmlformats.org/drawingml/2006/table">
            <a:tbl>
              <a:tblPr>
                <a:tableStyleId>{793D81CF-94F2-401A-BA57-92F5A7B2D0C5}</a:tableStyleId>
              </a:tblPr>
              <a:tblGrid>
                <a:gridCol w="2961316">
                  <a:extLst>
                    <a:ext uri="{9D8B030D-6E8A-4147-A177-3AD203B41FA5}">
                      <a16:colId xmlns:a16="http://schemas.microsoft.com/office/drawing/2014/main" val="1250180011"/>
                    </a:ext>
                  </a:extLst>
                </a:gridCol>
                <a:gridCol w="442564">
                  <a:extLst>
                    <a:ext uri="{9D8B030D-6E8A-4147-A177-3AD203B41FA5}">
                      <a16:colId xmlns:a16="http://schemas.microsoft.com/office/drawing/2014/main" val="3336228349"/>
                    </a:ext>
                  </a:extLst>
                </a:gridCol>
              </a:tblGrid>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Om undersökningen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2581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Bakgrundsfrågor</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3740478"/>
                  </a:ext>
                </a:extLst>
              </a:tr>
              <a:tr h="204652">
                <a:tc>
                  <a:txBody>
                    <a:bodyPr/>
                    <a:lstStyle/>
                    <a:p>
                      <a:pPr lvl="0" algn="l" fontAlgn="b"/>
                      <a:r>
                        <a:rPr lang="sv-SE" sz="1000" b="0" u="none" strike="noStrike" kern="1200" dirty="0">
                          <a:solidFill>
                            <a:srgbClr val="000000"/>
                          </a:solidFill>
                          <a:effectLst/>
                          <a:latin typeface="Consolas" panose="020B0609020204030204" pitchFamily="49" charset="0"/>
                          <a:ea typeface="+mn-ea"/>
                          <a:cs typeface="+mn-cs"/>
                        </a:rPr>
                        <a:t>Jämförelsevärden per frågeområde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lgn="r" fontAlgn="b"/>
                      <a:r>
                        <a:rPr lang="sv-SE" sz="1000" b="0" u="none" strike="noStrike" kern="1200" dirty="0">
                          <a:solidFill>
                            <a:srgbClr val="000000"/>
                          </a:solidFill>
                          <a:effectLst/>
                          <a:latin typeface="Consolas" panose="020B0609020204030204" pitchFamily="49" charset="0"/>
                          <a:ea typeface="+mn-ea"/>
                          <a:cs typeface="+mn-cs"/>
                        </a:rPr>
                        <a:t>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5609752"/>
                  </a:ext>
                </a:extLst>
              </a:tr>
              <a:tr h="204652">
                <a:tc>
                  <a:txBody>
                    <a:bodyPr/>
                    <a:lstStyle/>
                    <a:p>
                      <a:pPr marL="0" algn="l"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Högst andel höga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6</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42292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Högst andel låga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6304523"/>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Högst andel vet ej</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8</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715062"/>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Resultat per fråga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0309675"/>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4739904"/>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Värdegrund och uppdrag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12</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71235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Omsorg, utveckling och lärande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9382607"/>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Barns inflytande och delaktighet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99843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Förskola och hem</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658892"/>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Helhetsomdöme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21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3539848"/>
                  </a:ext>
                </a:extLst>
              </a:tr>
              <a:tr h="204652">
                <a:tc>
                  <a:txBody>
                    <a:bodyPr/>
                    <a:lstStyle/>
                    <a:p>
                      <a:pPr marL="0" lvl="1"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016869"/>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Viktigaste frågorna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3628157"/>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Könsuppdelad andel positiva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6589183"/>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Frågeområde per enhet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31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43388002"/>
                  </a:ext>
                </a:extLst>
              </a:tr>
            </a:tbl>
          </a:graphicData>
        </a:graphic>
      </p:graphicFrame>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356714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F106A5FE-A9AB-43DF-B725-BB574CB38895}"/>
              </a:ext>
            </a:extLst>
          </p:cNvPr>
          <p:cNvSpPr>
            <a:spLocks noGrp="1"/>
          </p:cNvSpPr>
          <p:nvPr>
            <p:ph type="title"/>
          </p:nvPr>
        </p:nvSpPr>
        <p:spPr/>
        <p:txBody>
          <a:bodyPr/>
          <a:lstStyle/>
          <a:p>
            <a:r>
              <a:rPr lang="sv-SE" dirty="0"/>
              <a:t>Om undersökningen</a:t>
            </a:r>
          </a:p>
        </p:txBody>
      </p:sp>
      <p:sp>
        <p:nvSpPr>
          <p:cNvPr id="4" name="Platshållare för text 3">
            <a:extLst>
              <a:ext uri="{FF2B5EF4-FFF2-40B4-BE49-F238E27FC236}">
                <a16:creationId xmlns:a16="http://schemas.microsoft.com/office/drawing/2014/main" id="{B71BF141-8C67-4630-BFDA-68565AF4D930}"/>
              </a:ext>
            </a:extLst>
          </p:cNvPr>
          <p:cNvSpPr>
            <a:spLocks noGrp="1"/>
          </p:cNvSpPr>
          <p:nvPr>
            <p:ph type="body" sz="quarter" idx="13"/>
          </p:nvPr>
        </p:nvSpPr>
        <p:spPr>
          <a:xfrm>
            <a:off x="561329" y="1056212"/>
            <a:ext cx="8040530" cy="3142998"/>
          </a:xfrm>
        </p:spPr>
        <p:txBody>
          <a:bodyPr numCol="2" spcCol="360000">
            <a:normAutofit/>
          </a:bodyPr>
          <a:lstStyle/>
          <a:p>
            <a:r>
              <a:rPr lang="sv-SE" sz="1000" dirty="0">
                <a:solidFill>
                  <a:schemeClr val="tx1"/>
                </a:solidFill>
              </a:rPr>
              <a:t>Likt tidigare år innefattar undersökningen samtliga medlemskommuner i Göteborgsregionen (GR) och vänder sig till vårdnadshavare som har sitt barn i förskola/pedagogisk omsorg. Frågeunderlaget har sedan undersökningen år 2019 gjorts om med utgångspunkt i läroplanen för förskolan.</a:t>
            </a:r>
          </a:p>
          <a:p>
            <a:endParaRPr lang="sv-SE" sz="1000" dirty="0"/>
          </a:p>
          <a:p>
            <a:r>
              <a:rPr lang="sv-SE" sz="1000" b="1" kern="0" dirty="0">
                <a:solidFill>
                  <a:srgbClr val="231F20"/>
                </a:solidFill>
                <a:latin typeface="Arial Black" charset="0"/>
                <a:ea typeface="Arial Black" charset="0"/>
                <a:cs typeface="Arial Black" charset="0"/>
              </a:rPr>
              <a:t>Metod</a:t>
            </a:r>
          </a:p>
          <a:p>
            <a:r>
              <a:rPr lang="sv-SE" sz="1000" dirty="0">
                <a:solidFill>
                  <a:schemeClr val="tx1"/>
                </a:solidFill>
              </a:rPr>
              <a:t>Undersökningen genomfördes mellan 8 januari till och med den 16 februari 2024. I de fall där e-postadress till vårdnadshavarna fanns registrerad skickades en länk till undersökningen dit. Till övriga vårdnadshavare skickades det i en första omgång ut vykort till förskolan som delades ut till vårdnadshavarna genom att placeras i barnens fack. På vykorten fanns en länk och QR-kod till enkäten. Under insamlingsperioden skickades 5 påminnelser ut digitalt till dem som ännu inte besvarat enkäten. Enkäten var tillgänglig på följande språk: svenska, arabiska, BKS (bosniska, kroatiska, serbiska) dari, engelska, finska, kurdiska, persiska, polska, romani/</a:t>
            </a:r>
            <a:r>
              <a:rPr lang="sv-SE" sz="1000" dirty="0" err="1">
                <a:solidFill>
                  <a:schemeClr val="tx1"/>
                </a:solidFill>
              </a:rPr>
              <a:t>arli</a:t>
            </a:r>
            <a:r>
              <a:rPr lang="sv-SE" sz="1000" dirty="0">
                <a:solidFill>
                  <a:schemeClr val="tx1"/>
                </a:solidFill>
              </a:rPr>
              <a:t>, ryska, somaliska, tigrinja, tyska och ukrainska.</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i="1" dirty="0">
              <a:solidFill>
                <a:srgbClr val="171717"/>
              </a:solidFill>
              <a:highlight>
                <a:srgbClr val="FF00FF"/>
              </a:highlight>
              <a:latin typeface="Arial" panose="020B0604020202020204" pitchFamily="34" charset="0"/>
              <a:cs typeface="Arial" panose="020B0604020202020204" pitchFamily="34" charset="0"/>
            </a:endParaRP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p>
          <a:p>
            <a:r>
              <a:rPr lang="sv-SE" sz="1000" dirty="0">
                <a:solidFill>
                  <a:schemeClr val="tx1"/>
                </a:solidFill>
              </a:rPr>
              <a:t>Inledningsvis redovisas resultatet för bakgrundsfrågor, följt av resultat per frågeområde och fråga för fråga. Tillhörande varje frågeområde finns det en sida med en tabell där medelvärden redovisas. Värdet kan ligga mellan 1 och 5, där 1 är mest negativt och 5 är mest positivt. Personer som svarat "vet ej" exkluderas ur medelvärdet. Sist i rapporten redovisas andel positiva, vilket är en sammanslagning av de två mest positiva alternativen (4 och 5). </a:t>
            </a:r>
          </a:p>
          <a:p>
            <a:r>
              <a:rPr lang="sv-SE" sz="1000" dirty="0">
                <a:solidFill>
                  <a:schemeClr val="tx1"/>
                </a:solidFill>
              </a:rPr>
              <a:t>För att säkra respondenternas anonymitet redovisas inga frågor där antalet svarande är färre än sju.</a:t>
            </a: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dirty="0">
              <a:solidFill>
                <a:schemeClr val="tx1"/>
              </a:solidFill>
            </a:endParaRPr>
          </a:p>
        </p:txBody>
      </p:sp>
      <p:pic>
        <p:nvPicPr>
          <p:cNvPr id="5" name="Bildobjekt 4">
            <a:extLst>
              <a:ext uri="{FF2B5EF4-FFF2-40B4-BE49-F238E27FC236}">
                <a16:creationId xmlns:a16="http://schemas.microsoft.com/office/drawing/2014/main" id="{88394993-B050-4CAB-8C70-EA5B6826559D}"/>
              </a:ext>
            </a:extLst>
          </p:cNvPr>
          <p:cNvPicPr>
            <a:picLocks noChangeAspect="1"/>
          </p:cNvPicPr>
          <p:nvPr/>
        </p:nvPicPr>
        <p:blipFill>
          <a:blip r:embed="R176b63519f224ea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D881D114-68BC-C56F-F0A6-5F1C55C07535}"/>
              </a:ext>
            </a:extLst>
          </p:cNvPr>
          <p:cNvSpPr txBox="1"/>
          <p:nvPr/>
        </p:nvSpPr>
        <p:spPr>
          <a:xfrm>
            <a:off x="4671892" y="2906483"/>
            <a:ext cx="3910452" cy="230832"/>
          </a:xfrm>
          <a:prstGeom prst="rect">
            <a:avLst/>
          </a:prstGeom>
          <a:noFill/>
        </p:spPr>
        <p:txBody>
          <a:bodyPr wrap="square" rtlCol="0">
            <a:spAutoFit/>
          </a:bodyPr>
          <a:lstStyle/>
          <a:p>
            <a:r>
              <a:rPr lang="sv-SE" sz="900" dirty="0"/>
              <a:t>Rapporten gäller </a:t>
            </a:r>
            <a:r>
              <a:rPr lang="sv-SE" sz="900" dirty="0"/>
              <a:t>Wieselgrensgatan 11 A förskola</a:t>
            </a:r>
            <a:r>
              <a:rPr lang="sv-SE" sz="900" dirty="0"/>
              <a:t> och bygger på svar från </a:t>
            </a:r>
            <a:r>
              <a:rPr lang="sv-SE" sz="900" dirty="0"/>
              <a:t>27</a:t>
            </a:r>
            <a:r>
              <a:rPr lang="sv-SE" sz="900" dirty="0"/>
              <a:t> vårdnadshavare av </a:t>
            </a:r>
            <a:r>
              <a:rPr lang="sv-SE" sz="900" dirty="0"/>
              <a:t>55</a:t>
            </a:r>
            <a:r>
              <a:rPr lang="sv-SE" sz="900" dirty="0"/>
              <a:t> vilket ger en svarsfrekvens om </a:t>
            </a:r>
            <a:r>
              <a:rPr lang="sv-SE" sz="900" dirty="0"/>
              <a:t>49%</a:t>
            </a:r>
            <a:r>
              <a:rPr lang="sv-SE" sz="900" dirty="0"/>
              <a:t>.</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Wieselgrensgatan 11 A förskola</a:t>
            </a:r>
            <a:r>
              <a:rPr lang="sv-SE" sz="1000" dirty="0">
                <a:latin typeface="Consolas" panose="020B0609020204030204" pitchFamily="49" charset="0"/>
              </a:rPr>
              <a:t> | Svarsfrekvens </a:t>
            </a:r>
            <a:r>
              <a:rPr lang="sv-SE" sz="1000" dirty="0">
                <a:latin typeface="Consolas" panose="020B0609020204030204" pitchFamily="49" charset="0"/>
              </a:rPr>
              <a:t>49%</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491142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Bakgrundsfrågor</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2556000" cy="2700000"/>
          </p:xfrm>
          <a:graphic>
            <a:graphicData uri="http://schemas.openxmlformats.org/drawingml/2006/chart">
              <c:chart xmlns:c="http://schemas.openxmlformats.org/drawingml/2006/chart" r:id="R5df56b0b8ae04471"/>
            </a:graphicData>
          </a:graphic>
        </p:graphicFrame>
        <p:graphicFrame>
          <p:nvGraphicFramePr>
            <p:cNvPr id="5005" name="BodyContentTable"/>
            <p:cNvGraphicFramePr>
              <a:graphicFrameLocks/>
            </p:cNvGraphicFramePr>
            <p:nvPr/>
          </p:nvGraphicFramePr>
          <p:xfrm>
            <a:off x="3292222" y="1248535"/>
            <a:ext cx="2556000" cy="2700000"/>
          </p:xfrm>
          <a:graphic>
            <a:graphicData uri="http://schemas.openxmlformats.org/drawingml/2006/chart">
              <c:chart xmlns:c="http://schemas.openxmlformats.org/drawingml/2006/chart" r:id="Rf86fa46fd4294ed9"/>
            </a:graphicData>
          </a:graphic>
        </p:graphicFrame>
        <p:graphicFrame>
          <p:nvGraphicFramePr>
            <p:cNvPr id="5008" name="BodyContentTable"/>
            <p:cNvGraphicFramePr>
              <a:graphicFrameLocks/>
            </p:cNvGraphicFramePr>
            <p:nvPr/>
          </p:nvGraphicFramePr>
          <p:xfrm>
            <a:off x="5884222" y="1248535"/>
            <a:ext cx="2556000" cy="2700000"/>
          </p:xfrm>
          <a:graphic>
            <a:graphicData uri="http://schemas.openxmlformats.org/drawingml/2006/chart">
              <c:chart xmlns:c="http://schemas.openxmlformats.org/drawingml/2006/chart" r:id="R72822f3614dd4de4"/>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Wieselgrensgatan 11 A förskola</a:t>
            </a:r>
            <a:r>
              <a:rPr lang="sv-SE" sz="1000" dirty="0">
                <a:latin typeface="Consolas" panose="020B0609020204030204" pitchFamily="49" charset="0"/>
              </a:rPr>
              <a:t> | Svarsfrekvens </a:t>
            </a:r>
            <a:r>
              <a:rPr lang="sv-SE" sz="1000" dirty="0">
                <a:latin typeface="Consolas" panose="020B0609020204030204" pitchFamily="49" charset="0"/>
              </a:rPr>
              <a:t>49%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a5351186b5f44e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Dessa diagram visar köns- och åldersfördelningen</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Jämförelsevärde per frågeområde</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7116c5a9f69b447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Wieselgrensgatan 11 A förskola</a:t>
            </a:r>
            <a:r>
              <a:rPr lang="sv-SE" sz="1000" dirty="0">
                <a:latin typeface="Consolas" panose="020B0609020204030204" pitchFamily="49" charset="0"/>
              </a:rPr>
              <a:t> | Svarsfrekvens </a:t>
            </a:r>
            <a:r>
              <a:rPr lang="sv-SE" sz="1000" dirty="0">
                <a:latin typeface="Consolas" panose="020B0609020204030204" pitchFamily="49" charset="0"/>
              </a:rPr>
              <a:t>49%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241f0999bd94b2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medelvärdet för varje frågeområde. Det lägsta möjliga värdet är 1 och det högsta möjliga värdet är 5. Vet ej har exkluderats ur medelvärdet. Jämförelse görs mellan det egna värdet och värden för överliggande nivåer.</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höga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96%</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93%</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93%</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a:t>
              </a:r>
              <a:r>
                <a:rPr sz="800" b="1" lang="en-GB" spc="50" noProof="1"/>
                <a:t> + </a:t>
              </a:r>
              <a:r>
                <a:rPr sz="800" b="1" lang="en-GB" spc="50" noProof="1"/>
                <a:t>Instämmer helt</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barns förskola uppmuntrar till lek, utveckling och lärande</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sig tryggt på förskolan</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047f7c28698d4387"/>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122599add84d4ff4"/>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c253a9d35ade4fb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Wieselgrensgatan 11 A förskola</a:t>
            </a:r>
            <a:r>
              <a:rPr lang="sv-SE" sz="1000" dirty="0">
                <a:latin typeface="Consolas" panose="020B0609020204030204" pitchFamily="49" charset="0"/>
              </a:rPr>
              <a:t> | Svarsfrekvens </a:t>
            </a:r>
            <a:r>
              <a:rPr lang="sv-SE" sz="1000" dirty="0">
                <a:latin typeface="Consolas" panose="020B0609020204030204" pitchFamily="49" charset="0"/>
              </a:rPr>
              <a:t>49%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b625bd2ff8f4bb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positivt som alltså har en hög andel som svarat 4 eller 5.</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låga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11%</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11%</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11%</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 inte alls </a:t>
              </a:r>
              <a:r>
                <a:rPr sz="800" b="1" lang="en-GB" spc="50" noProof="1"/>
                <a:t> + </a:t>
              </a:r>
              <a:r>
                <a:rPr sz="800" b="1" lang="en-GB" spc="50" noProof="1"/>
                <a:t>Instämmer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ger det stöd som mitt barn behöver</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barns förskola har en utemiljö som är inspirerande och inbjudande</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3dd7370dc4ad4360"/>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4e2a8c8e0a784346"/>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7f8c90cde33745e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Wieselgrensgatan 11 A förskola</a:t>
            </a:r>
            <a:r>
              <a:rPr lang="sv-SE" sz="1000" dirty="0">
                <a:latin typeface="Consolas" panose="020B0609020204030204" pitchFamily="49" charset="0"/>
              </a:rPr>
              <a:t> | Svarsfrekvens </a:t>
            </a:r>
            <a:r>
              <a:rPr lang="sv-SE" sz="1000" dirty="0">
                <a:latin typeface="Consolas" panose="020B0609020204030204" pitchFamily="49" charset="0"/>
              </a:rPr>
              <a:t>49%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f3a58c8b46b489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negativt som alltså har en hög andel som svarat 1 eller 2.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vet ej</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15%</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11%</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11%</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b="1" lang="en-GB" sz="900" spc="50" noProof="1"/>
                <a:t>Vet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ges möjlighet att bearbeta konflikter, reda ut missförstånd, kompromissa och respektera varandra</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…förståelse för teknik och naturvetenskapliga fenomen, exempelvis genom samtal om kroppen, djur och natur eller genom olika experiment</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25b5ebe2ad9a4921"/>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8ae7475949cd4966"/>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65e7f7ee91d54bdd"/>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Wieselgrensgatan 11 A förskola</a:t>
            </a:r>
            <a:r>
              <a:rPr lang="sv-SE" sz="1000" dirty="0">
                <a:latin typeface="Consolas" panose="020B0609020204030204" pitchFamily="49" charset="0"/>
              </a:rPr>
              <a:t> | Svarsfrekvens </a:t>
            </a:r>
            <a:r>
              <a:rPr lang="sv-SE" sz="1000" dirty="0">
                <a:latin typeface="Consolas" panose="020B0609020204030204" pitchFamily="49" charset="0"/>
              </a:rPr>
              <a:t>49%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cfb37603bb6461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de tre frågor där vårdnadshavarna har svarat alternativet Vet ej i högst utsträckning.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8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53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trivs på förskolan</a:t>
              </a:r>
            </a:p>
          </p:txBody>
        </p:sp>
        <p:sp>
          <p:nvSpPr>
            <p:cNvPr id="301" name="Cell_3_1_3_1"/>
            <p:cNvSpPr txBox="1"/>
            <p:nvPr/>
          </p:nvSpPr>
          <p:spPr>
            <a:xfrm>
              <a:off y="182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sig tryggt på förskolan</a:t>
              </a:r>
            </a:p>
          </p:txBody>
        </p:sp>
        <p:sp>
          <p:nvSpPr>
            <p:cNvPr id="401" name="Cell_4_1_4_1"/>
            <p:cNvSpPr txBox="1"/>
            <p:nvPr/>
          </p:nvSpPr>
          <p:spPr>
            <a:xfrm>
              <a:off y="2112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den personal som möter dem på förskolan</a:t>
              </a:r>
            </a:p>
          </p:txBody>
        </p:sp>
        <p:sp>
          <p:nvSpPr>
            <p:cNvPr id="501" name="Cell_5_1_5_1"/>
            <p:cNvSpPr txBox="1"/>
            <p:nvPr/>
          </p:nvSpPr>
          <p:spPr>
            <a:xfrm>
              <a:off y="2400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...personalen bemöter mitt barn på ett sätt som passar barnet</a:t>
              </a:r>
            </a:p>
          </p:txBody>
        </p:sp>
        <p:sp>
          <p:nvSpPr>
            <p:cNvPr id="601" name="Cell_6_1_6_1"/>
            <p:cNvSpPr txBox="1"/>
            <p:nvPr/>
          </p:nvSpPr>
          <p:spPr>
            <a:xfrm>
              <a:off y="2688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stimulerar barnens samspel i grupp</a:t>
              </a:r>
            </a:p>
          </p:txBody>
        </p:sp>
        <p:sp>
          <p:nvSpPr>
            <p:cNvPr id="701" name="Cell_7_1_7_1"/>
            <p:cNvSpPr txBox="1"/>
            <p:nvPr/>
          </p:nvSpPr>
          <p:spPr>
            <a:xfrm>
              <a:off y="297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ges möjlighet att bearbeta konflikter, reda ut missförstånd, kompromissa och respektera varandra</a:t>
              </a:r>
            </a:p>
          </p:txBody>
        </p:sp>
        <p:sp>
          <p:nvSpPr>
            <p:cNvPr id="801" name="Cell_8_1_8_1"/>
            <p:cNvSpPr txBox="1"/>
            <p:nvPr/>
          </p:nvSpPr>
          <p:spPr>
            <a:xfrm>
              <a:off y="326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536535" x="4570222"/>
            <a:ext cx="3870000" cy="288000"/>
          </p:xfrm>
          <a:graphic>
            <a:graphicData uri="http://schemas.openxmlformats.org/drawingml/2006/chart">
              <c:chart xmlns:c="http://schemas.openxmlformats.org/drawingml/2006/chart" r:id="Rff43a721c89f4c51"/>
            </a:graphicData>
          </a:graphic>
        </p:graphicFrame>
        <p:graphicFrame>
          <p:nvGraphicFramePr>
            <p:cNvPr id="5003" name="Chart_3_2_3_3"/>
            <p:cNvGraphicFramePr>
              <a:graphicFrameLocks/>
            </p:cNvGraphicFramePr>
            <p:nvPr/>
          </p:nvGraphicFramePr>
          <p:xfrm>
            <a:off y="1824535" x="4570222"/>
            <a:ext cx="3870000" cy="288000"/>
          </p:xfrm>
          <a:graphic>
            <a:graphicData uri="http://schemas.openxmlformats.org/drawingml/2006/chart">
              <c:chart xmlns:c="http://schemas.openxmlformats.org/drawingml/2006/chart" r:id="R3b3aa2e48f394f11"/>
            </a:graphicData>
          </a:graphic>
        </p:graphicFrame>
        <p:graphicFrame>
          <p:nvGraphicFramePr>
            <p:cNvPr id="5004" name="Chart_4_2_4_3"/>
            <p:cNvGraphicFramePr>
              <a:graphicFrameLocks/>
            </p:cNvGraphicFramePr>
            <p:nvPr/>
          </p:nvGraphicFramePr>
          <p:xfrm>
            <a:off y="2112535" x="4570222"/>
            <a:ext cx="3870000" cy="288000"/>
          </p:xfrm>
          <a:graphic>
            <a:graphicData uri="http://schemas.openxmlformats.org/drawingml/2006/chart">
              <c:chart xmlns:c="http://schemas.openxmlformats.org/drawingml/2006/chart" r:id="R1106a8d1ceac4fdf"/>
            </a:graphicData>
          </a:graphic>
        </p:graphicFrame>
        <p:graphicFrame>
          <p:nvGraphicFramePr>
            <p:cNvPr id="5005" name="Chart_5_2_5_3"/>
            <p:cNvGraphicFramePr>
              <a:graphicFrameLocks/>
            </p:cNvGraphicFramePr>
            <p:nvPr/>
          </p:nvGraphicFramePr>
          <p:xfrm>
            <a:off y="2400535" x="4570222"/>
            <a:ext cx="3870000" cy="288000"/>
          </p:xfrm>
          <a:graphic>
            <a:graphicData uri="http://schemas.openxmlformats.org/drawingml/2006/chart">
              <c:chart xmlns:c="http://schemas.openxmlformats.org/drawingml/2006/chart" r:id="Rf3f32c6fd1d5475a"/>
            </a:graphicData>
          </a:graphic>
        </p:graphicFrame>
        <p:graphicFrame>
          <p:nvGraphicFramePr>
            <p:cNvPr id="5006" name="Chart_6_2_6_3"/>
            <p:cNvGraphicFramePr>
              <a:graphicFrameLocks/>
            </p:cNvGraphicFramePr>
            <p:nvPr/>
          </p:nvGraphicFramePr>
          <p:xfrm>
            <a:off y="2688535" x="4570222"/>
            <a:ext cx="3870000" cy="288000"/>
          </p:xfrm>
          <a:graphic>
            <a:graphicData uri="http://schemas.openxmlformats.org/drawingml/2006/chart">
              <c:chart xmlns:c="http://schemas.openxmlformats.org/drawingml/2006/chart" r:id="R5c6435575001443e"/>
            </a:graphicData>
          </a:graphic>
        </p:graphicFrame>
        <p:graphicFrame>
          <p:nvGraphicFramePr>
            <p:cNvPr id="5007" name="Chart_7_2_7_3"/>
            <p:cNvGraphicFramePr>
              <a:graphicFrameLocks/>
            </p:cNvGraphicFramePr>
            <p:nvPr/>
          </p:nvGraphicFramePr>
          <p:xfrm>
            <a:off y="2976535" x="4570222"/>
            <a:ext cx="3870000" cy="288000"/>
          </p:xfrm>
          <a:graphic>
            <a:graphicData uri="http://schemas.openxmlformats.org/drawingml/2006/chart">
              <c:chart xmlns:c="http://schemas.openxmlformats.org/drawingml/2006/chart" r:id="R3b6dfdb888914c3a"/>
            </a:graphicData>
          </a:graphic>
        </p:graphicFrame>
        <p:graphicFrame>
          <p:nvGraphicFramePr>
            <p:cNvPr id="5008" name="Chart_8_2_8_3"/>
            <p:cNvGraphicFramePr>
              <a:graphicFrameLocks/>
            </p:cNvGraphicFramePr>
            <p:nvPr/>
          </p:nvGraphicFramePr>
          <p:xfrm>
            <a:off y="3264535" x="4570222"/>
            <a:ext cx="3870000" cy="1152000"/>
          </p:xfrm>
          <a:graphic>
            <a:graphicData uri="http://schemas.openxmlformats.org/drawingml/2006/chart">
              <c:chart xmlns:c="http://schemas.openxmlformats.org/drawingml/2006/chart" r:id="R2c726a69b37e41a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Wieselgrensgatan 11 A förskola</a:t>
            </a:r>
            <a:r>
              <a:rPr lang="sv-SE" sz="1000" dirty="0">
                <a:latin typeface="Consolas" panose="020B0609020204030204" pitchFamily="49" charset="0"/>
              </a:rPr>
              <a:t> | Svarsfrekvens </a:t>
            </a:r>
            <a:r>
              <a:rPr lang="sv-SE" sz="1000" dirty="0">
                <a:latin typeface="Consolas" panose="020B0609020204030204" pitchFamily="49" charset="0"/>
              </a:rPr>
              <a:t>49%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42317df95044fb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Normer och värden</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Wieselgrensgatan 11 A förskola</a:t>
            </a:r>
            <a:r>
              <a:rPr lang="sv-SE" sz="1000" dirty="0">
                <a:latin typeface="Consolas" panose="020B0609020204030204" pitchFamily="49" charset="0"/>
              </a:rPr>
              <a:t> | Svarsfrekvens </a:t>
            </a:r>
            <a:r>
              <a:rPr lang="sv-SE" sz="1000" dirty="0">
                <a:latin typeface="Consolas" panose="020B0609020204030204" pitchFamily="49" charset="0"/>
              </a:rPr>
              <a:t>49%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c915a88acff4b6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Wieselgrensgatan 11 A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Wieselgrensgatan 11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 trivs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4.54</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 känner sig tryggt på förskolan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 känner den personal som möter dem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...personalen bemöter mitt barn på ett sätt som passar barnet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Wieselgrensgatan 11 A förskola</a:t>
            </a:r>
            <a:r>
              <a:rPr lang="sv-SE" sz="1000" dirty="0">
                <a:latin typeface="Consolas" panose="020B0609020204030204" pitchFamily="49" charset="0"/>
              </a:rPr>
              <a:t> | Svarsfrekvens </a:t>
            </a:r>
            <a:r>
              <a:rPr lang="sv-SE" sz="1000" dirty="0">
                <a:latin typeface="Consolas" panose="020B0609020204030204" pitchFamily="49" charset="0"/>
              </a:rPr>
              <a:t>49%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9af13c40ed944e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Wieselgrensgatan 11 A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675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Wieselgrensgatan 11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675000">
                  <a:tc>
                    <a:txBody>
                      <a:bodyPr/>
                      <a:lstStyle/>
                      <a:p>
                        <a:pPr fontAlgn="ctr" algn="l">
                          <a:defRPr spc="50"/>
                        </a:pPr>
                        <a:r>
                          <a:rPr lang="en-GB" sz="900" spc="50" noProof="1">
                            <a:solidFill>
                              <a:schemeClr val="accent5">
                                <a:shade val="10%"/>
                              </a:schemeClr>
                            </a:solidFill>
                          </a:rPr>
                          <a:t>…förskolan stimulerar barnens samspel i grupp</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…mitt barn ges möjlighet att bearbeta konflikter, reda ut missförstånd, kompromissa och respektera varandra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r>
                <!--columnGroups:.-->
                <a:tr h="675000">
                  <a:tc>
                    <a:txBody>
                      <a:bodyPr/>
                      <a:lstStyle/>
                      <a:p>
                        <a:pPr fontAlgn="ctr" algn="l">
                          <a:defRPr spc="50"/>
                        </a:pPr>
                        <a:r>
                          <a:rPr lang="en-GB" sz="900" spc="50" noProof="1">
                            <a:solidFill>
                              <a:schemeClr val="accent5">
                                <a:shade val="10%"/>
                              </a:schemeClr>
                            </a:solidFill>
                          </a:rPr>
                          <a:t>…barnen ges lika möjligheter att utvecklas oberoende av kön, etnisk tillhörighet, religion eller funktionsnedsättning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4.52</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96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644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det stöd som mitt barn behöver</a:t>
              </a:r>
            </a:p>
          </p:txBody>
        </p:sp>
        <p:sp>
          <p:nvSpPr>
            <p:cNvPr id="301" name="Cell_3_1_3_1"/>
            <p:cNvSpPr txBox="1"/>
            <p:nvPr/>
          </p:nvSpPr>
          <p:spPr>
            <a:xfrm>
              <a:off y="2040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den stimulans som mitt barn behöver</a:t>
              </a:r>
            </a:p>
          </p:txBody>
        </p:sp>
        <p:sp>
          <p:nvSpPr>
            <p:cNvPr id="401" name="Cell_4_1_4_1"/>
            <p:cNvSpPr txBox="1"/>
            <p:nvPr/>
          </p:nvSpPr>
          <p:spPr>
            <a:xfrm>
              <a:off y="2436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utemiljö som är inspirerande och inbjudande</a:t>
              </a:r>
            </a:p>
          </p:txBody>
        </p:sp>
        <p:sp>
          <p:nvSpPr>
            <p:cNvPr id="501" name="Cell_5_1_5_1"/>
            <p:cNvSpPr txBox="1"/>
            <p:nvPr/>
          </p:nvSpPr>
          <p:spPr>
            <a:xfrm>
              <a:off y="2832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innemiljö som är inspirerande och inbjudande</a:t>
              </a:r>
            </a:p>
          </p:txBody>
        </p:sp>
        <p:graphicFrame>
          <p:nvGraphicFramePr>
            <p:cNvPr id="5002" name="Chart_2_2_2_3"/>
            <p:cNvGraphicFramePr>
              <a:graphicFrameLocks/>
            </p:cNvGraphicFramePr>
            <p:nvPr/>
          </p:nvGraphicFramePr>
          <p:xfrm>
            <a:off y="1644535" x="4570222"/>
            <a:ext cx="3870000" cy="396000"/>
          </p:xfrm>
          <a:graphic>
            <a:graphicData uri="http://schemas.openxmlformats.org/drawingml/2006/chart">
              <c:chart xmlns:c="http://schemas.openxmlformats.org/drawingml/2006/chart" r:id="Rc9c35f0f80dc42fb"/>
            </a:graphicData>
          </a:graphic>
        </p:graphicFrame>
        <p:graphicFrame>
          <p:nvGraphicFramePr>
            <p:cNvPr id="5003" name="Chart_3_2_3_3"/>
            <p:cNvGraphicFramePr>
              <a:graphicFrameLocks/>
            </p:cNvGraphicFramePr>
            <p:nvPr/>
          </p:nvGraphicFramePr>
          <p:xfrm>
            <a:off y="2040535" x="4570222"/>
            <a:ext cx="3870000" cy="396000"/>
          </p:xfrm>
          <a:graphic>
            <a:graphicData uri="http://schemas.openxmlformats.org/drawingml/2006/chart">
              <c:chart xmlns:c="http://schemas.openxmlformats.org/drawingml/2006/chart" r:id="R189c355143ae4214"/>
            </a:graphicData>
          </a:graphic>
        </p:graphicFrame>
        <p:graphicFrame>
          <p:nvGraphicFramePr>
            <p:cNvPr id="5004" name="Chart_4_2_4_3"/>
            <p:cNvGraphicFramePr>
              <a:graphicFrameLocks/>
            </p:cNvGraphicFramePr>
            <p:nvPr/>
          </p:nvGraphicFramePr>
          <p:xfrm>
            <a:off y="2436535" x="4570222"/>
            <a:ext cx="3870000" cy="396000"/>
          </p:xfrm>
          <a:graphic>
            <a:graphicData uri="http://schemas.openxmlformats.org/drawingml/2006/chart">
              <c:chart xmlns:c="http://schemas.openxmlformats.org/drawingml/2006/chart" r:id="R377ef0410a3c4998"/>
            </a:graphicData>
          </a:graphic>
        </p:graphicFrame>
        <p:graphicFrame>
          <p:nvGraphicFramePr>
            <p:cNvPr id="5005" name="Chart_5_2_5_3"/>
            <p:cNvGraphicFramePr>
              <a:graphicFrameLocks/>
            </p:cNvGraphicFramePr>
            <p:nvPr/>
          </p:nvGraphicFramePr>
          <p:xfrm>
            <a:off y="2832535" x="4570222"/>
            <a:ext cx="3870000" cy="1584000"/>
          </p:xfrm>
          <a:graphic>
            <a:graphicData uri="http://schemas.openxmlformats.org/drawingml/2006/chart">
              <c:chart xmlns:c="http://schemas.openxmlformats.org/drawingml/2006/chart" r:id="Rba73747d3f5e421e"/>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Wieselgrensgatan 11 A förskola</a:t>
            </a:r>
            <a:r>
              <a:rPr lang="sv-SE" sz="1000" dirty="0">
                <a:latin typeface="Consolas" panose="020B0609020204030204" pitchFamily="49" charset="0"/>
              </a:rPr>
              <a:t> | Svarsfrekvens </a:t>
            </a:r>
            <a:r>
              <a:rPr lang="sv-SE" sz="1000" dirty="0">
                <a:latin typeface="Consolas" panose="020B0609020204030204" pitchFamily="49" charset="0"/>
              </a:rPr>
              <a:t>49%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ac8749229354db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Värdegrund och uppdrag</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Värdegrund och uppdrag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Wieselgrensgatan 11 A förskola</a:t>
            </a:r>
            <a:r>
              <a:rPr lang="sv-SE" sz="1000" dirty="0">
                <a:latin typeface="Consolas" panose="020B0609020204030204" pitchFamily="49" charset="0"/>
              </a:rPr>
              <a:t> | Svarsfrekvens </a:t>
            </a:r>
            <a:r>
              <a:rPr lang="sv-SE" sz="1000" dirty="0">
                <a:latin typeface="Consolas" panose="020B0609020204030204" pitchFamily="49" charset="0"/>
              </a:rPr>
              <a:t>49%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f3c5f16c5a641a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Wieselgrensgatan 11 A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Wieselgrensgatan 11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…förskolan ger det stöd som mitt barn behöver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ger den stimulans som mitt barn behöver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3.85</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barns förskola har en utemiljö som är inspirerande och inbjudande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barns förskola har en innemiljö som är inspirerande och inbjudande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64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51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uppmuntrar till lek, utveckling och lärande</a:t>
              </a:r>
            </a:p>
          </p:txBody>
        </p:sp>
        <p:sp>
          <p:nvSpPr>
            <p:cNvPr id="301" name="Cell_3_1_3_1"/>
            <p:cNvSpPr txBox="1"/>
            <p:nvPr/>
          </p:nvSpPr>
          <p:spPr>
            <a:xfrm>
              <a:off y="177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arbetar med att barnen oavsett könstillhörighet ges samma möjligheter, att pröva och utveckla vad de är bra på och vad de är intresserade av</a:t>
              </a:r>
            </a:p>
          </p:txBody>
        </p:sp>
        <p:sp>
          <p:nvSpPr>
            <p:cNvPr id="401" name="Cell_4_1_4_1"/>
            <p:cNvSpPr txBox="1"/>
            <p:nvPr/>
          </p:nvSpPr>
          <p:spPr>
            <a:xfrm>
              <a:off y="204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…språkutveckling och kommunikation</a:t>
              </a:r>
            </a:p>
          </p:txBody>
        </p:sp>
        <p:sp>
          <p:nvSpPr>
            <p:cNvPr id="501" name="Cell_5_1_5_1"/>
            <p:cNvSpPr txBox="1"/>
            <p:nvPr/>
          </p:nvSpPr>
          <p:spPr>
            <a:xfrm>
              <a:off y="2304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…förmåga att skapa och uttrycka sig i olika former, exempelvis genom bild, form, rörelse, sång, musik, dans, drama</a:t>
              </a:r>
            </a:p>
          </p:txBody>
        </p:sp>
        <p:sp>
          <p:nvSpPr>
            <p:cNvPr id="601" name="Cell_6_1_6_1"/>
            <p:cNvSpPr txBox="1"/>
            <p:nvPr/>
          </p:nvSpPr>
          <p:spPr>
            <a:xfrm>
              <a:off y="2568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…matematiska tänkande för att undersöka och reflektera, exempelvis genom användande av begrepp, form, mängd och sortering</a:t>
              </a:r>
            </a:p>
          </p:txBody>
        </p:sp>
        <p:sp>
          <p:nvSpPr>
            <p:cNvPr id="701" name="Cell_7_1_7_1"/>
            <p:cNvSpPr txBox="1"/>
            <p:nvPr/>
          </p:nvSpPr>
          <p:spPr>
            <a:xfrm>
              <a:off y="283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teknik och naturvetenskapliga fenomen, exempelvis genom samtal om kroppen, djur och natur eller genom olika experiment</a:t>
              </a:r>
            </a:p>
          </p:txBody>
        </p:sp>
        <p:sp>
          <p:nvSpPr>
            <p:cNvPr id="801" name="Cell_8_1_8_1"/>
            <p:cNvSpPr txBox="1"/>
            <p:nvPr/>
          </p:nvSpPr>
          <p:spPr>
            <a:xfrm>
              <a:off y="309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hur egna handlingar kan påverka miljön och bidra till en hållbar utveckling</a:t>
              </a:r>
            </a:p>
          </p:txBody>
        </p:sp>
        <p:sp>
          <p:nvSpPr>
            <p:cNvPr id="901" name="Cell_9_1_9_1"/>
            <p:cNvSpPr txBox="1"/>
            <p:nvPr/>
          </p:nvSpPr>
          <p:spPr>
            <a:xfrm>
              <a:off y="336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512535" x="4570222"/>
            <a:ext cx="3870000" cy="264000"/>
          </p:xfrm>
          <a:graphic>
            <a:graphicData uri="http://schemas.openxmlformats.org/drawingml/2006/chart">
              <c:chart xmlns:c="http://schemas.openxmlformats.org/drawingml/2006/chart" r:id="R7c367c0d1ba04d63"/>
            </a:graphicData>
          </a:graphic>
        </p:graphicFrame>
        <p:graphicFrame>
          <p:nvGraphicFramePr>
            <p:cNvPr id="5003" name="Chart_3_2_3_3"/>
            <p:cNvGraphicFramePr>
              <a:graphicFrameLocks/>
            </p:cNvGraphicFramePr>
            <p:nvPr/>
          </p:nvGraphicFramePr>
          <p:xfrm>
            <a:off y="1776535" x="4570222"/>
            <a:ext cx="3870000" cy="264000"/>
          </p:xfrm>
          <a:graphic>
            <a:graphicData uri="http://schemas.openxmlformats.org/drawingml/2006/chart">
              <c:chart xmlns:c="http://schemas.openxmlformats.org/drawingml/2006/chart" r:id="R52c90f2d3a9c43b5"/>
            </a:graphicData>
          </a:graphic>
        </p:graphicFrame>
        <p:graphicFrame>
          <p:nvGraphicFramePr>
            <p:cNvPr id="5004" name="Chart_4_2_4_3"/>
            <p:cNvGraphicFramePr>
              <a:graphicFrameLocks/>
            </p:cNvGraphicFramePr>
            <p:nvPr/>
          </p:nvGraphicFramePr>
          <p:xfrm>
            <a:off y="2040535" x="4570222"/>
            <a:ext cx="3870000" cy="264000"/>
          </p:xfrm>
          <a:graphic>
            <a:graphicData uri="http://schemas.openxmlformats.org/drawingml/2006/chart">
              <c:chart xmlns:c="http://schemas.openxmlformats.org/drawingml/2006/chart" r:id="R1f6c29bad3a34863"/>
            </a:graphicData>
          </a:graphic>
        </p:graphicFrame>
        <p:graphicFrame>
          <p:nvGraphicFramePr>
            <p:cNvPr id="5005" name="Chart_5_2_5_3"/>
            <p:cNvGraphicFramePr>
              <a:graphicFrameLocks/>
            </p:cNvGraphicFramePr>
            <p:nvPr/>
          </p:nvGraphicFramePr>
          <p:xfrm>
            <a:off y="2304535" x="4570222"/>
            <a:ext cx="3870000" cy="264000"/>
          </p:xfrm>
          <a:graphic>
            <a:graphicData uri="http://schemas.openxmlformats.org/drawingml/2006/chart">
              <c:chart xmlns:c="http://schemas.openxmlformats.org/drawingml/2006/chart" r:id="R812c23750a85454a"/>
            </a:graphicData>
          </a:graphic>
        </p:graphicFrame>
        <p:graphicFrame>
          <p:nvGraphicFramePr>
            <p:cNvPr id="5006" name="Chart_6_2_6_3"/>
            <p:cNvGraphicFramePr>
              <a:graphicFrameLocks/>
            </p:cNvGraphicFramePr>
            <p:nvPr/>
          </p:nvGraphicFramePr>
          <p:xfrm>
            <a:off y="2568535" x="4570222"/>
            <a:ext cx="3870000" cy="264000"/>
          </p:xfrm>
          <a:graphic>
            <a:graphicData uri="http://schemas.openxmlformats.org/drawingml/2006/chart">
              <c:chart xmlns:c="http://schemas.openxmlformats.org/drawingml/2006/chart" r:id="R9140b4be328b411b"/>
            </a:graphicData>
          </a:graphic>
        </p:graphicFrame>
        <p:graphicFrame>
          <p:nvGraphicFramePr>
            <p:cNvPr id="5007" name="Chart_7_2_7_3"/>
            <p:cNvGraphicFramePr>
              <a:graphicFrameLocks/>
            </p:cNvGraphicFramePr>
            <p:nvPr/>
          </p:nvGraphicFramePr>
          <p:xfrm>
            <a:off y="2832535" x="4570222"/>
            <a:ext cx="3870000" cy="264000"/>
          </p:xfrm>
          <a:graphic>
            <a:graphicData uri="http://schemas.openxmlformats.org/drawingml/2006/chart">
              <c:chart xmlns:c="http://schemas.openxmlformats.org/drawingml/2006/chart" r:id="R6a47ca892afb4aca"/>
            </a:graphicData>
          </a:graphic>
        </p:graphicFrame>
        <p:graphicFrame>
          <p:nvGraphicFramePr>
            <p:cNvPr id="5008" name="Chart_8_2_8_3"/>
            <p:cNvGraphicFramePr>
              <a:graphicFrameLocks/>
            </p:cNvGraphicFramePr>
            <p:nvPr/>
          </p:nvGraphicFramePr>
          <p:xfrm>
            <a:off y="3096535" x="4570222"/>
            <a:ext cx="3870000" cy="264000"/>
          </p:xfrm>
          <a:graphic>
            <a:graphicData uri="http://schemas.openxmlformats.org/drawingml/2006/chart">
              <c:chart xmlns:c="http://schemas.openxmlformats.org/drawingml/2006/chart" r:id="R4bda9e744f904654"/>
            </a:graphicData>
          </a:graphic>
        </p:graphicFrame>
        <p:graphicFrame>
          <p:nvGraphicFramePr>
            <p:cNvPr id="5009" name="Chart_9_2_9_3"/>
            <p:cNvGraphicFramePr>
              <a:graphicFrameLocks/>
            </p:cNvGraphicFramePr>
            <p:nvPr/>
          </p:nvGraphicFramePr>
          <p:xfrm>
            <a:off y="3360535" x="4570222"/>
            <a:ext cx="3870000" cy="1056000"/>
          </p:xfrm>
          <a:graphic>
            <a:graphicData uri="http://schemas.openxmlformats.org/drawingml/2006/chart">
              <c:chart xmlns:c="http://schemas.openxmlformats.org/drawingml/2006/chart" r:id="Rb9198e4215774752"/>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Wieselgrensgatan 11 A förskola</a:t>
            </a:r>
            <a:r>
              <a:rPr lang="sv-SE" sz="1000" dirty="0">
                <a:latin typeface="Consolas" panose="020B0609020204030204" pitchFamily="49" charset="0"/>
              </a:rPr>
              <a:t> | Svarsfrekvens </a:t>
            </a:r>
            <a:r>
              <a:rPr lang="sv-SE" sz="1000" dirty="0">
                <a:latin typeface="Consolas" panose="020B0609020204030204" pitchFamily="49" charset="0"/>
              </a:rPr>
              <a:t>49%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0e1502c0ccb4f9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Omsorg, utveckling och lärande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Wieselgrensgatan 11 A förskola</a:t>
            </a:r>
            <a:r>
              <a:rPr lang="sv-SE" sz="1000" dirty="0">
                <a:latin typeface="Consolas" panose="020B0609020204030204" pitchFamily="49" charset="0"/>
              </a:rPr>
              <a:t> | Svarsfrekvens </a:t>
            </a:r>
            <a:r>
              <a:rPr lang="sv-SE" sz="1000" dirty="0">
                <a:latin typeface="Consolas" panose="020B0609020204030204" pitchFamily="49" charset="0"/>
              </a:rPr>
              <a:t>49%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cc4b6f2e7594ee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Wieselgrensgatan 11 A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Wieselgrensgatan 11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barns förskola uppmuntrar till lek,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arbetar med att barnen oavsett könstillhörighet ges samma möjligheter, att pröva och utveckla vad de är bra på och vad de är intresserade av</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…språkutveckling och kommunikation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3.88</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…förmåga att skapa och uttrycka sig i olika former, exempelvis genom bild, form, rörelse, sång, musik, dans, drama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f.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Wieselgrensgatan 11 A förskola</a:t>
            </a:r>
            <a:r>
              <a:rPr lang="sv-SE" sz="1000" dirty="0">
                <a:latin typeface="Consolas" panose="020B0609020204030204" pitchFamily="49" charset="0"/>
              </a:rPr>
              <a:t> | Svarsfrekvens </a:t>
            </a:r>
            <a:r>
              <a:rPr lang="sv-SE" sz="1000" dirty="0">
                <a:latin typeface="Consolas" panose="020B0609020204030204" pitchFamily="49" charset="0"/>
              </a:rPr>
              <a:t>49%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ed08ccca33044f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Wieselgrensgatan 11 A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Wieselgrensgatan 11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…matematiska tänkande för att undersöka och reflektera, exempelvis genom användande av begrepp, form, mängd och sortering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…förståelse för teknik och naturvetenskapliga fenomen, exempelvis genom samtal om kroppen, djur och natur eller genom olika experiment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3.88</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…förståelse för hur egna handlingar kan påverka miljön och bidra till en hållbar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Jag upplever att mitt barn får använda digitala verktyg på ett sätt som stimulerar utveckling och lärande.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3.44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3.67</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uppmuntrar mitt barn att uttrycka sina tankar och åsikter</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mitt barns behov och intressen</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099dcec4fd3a42aa"/>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66703268e9bc476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Wieselgrensgatan 11 A förskola</a:t>
            </a:r>
            <a:r>
              <a:rPr lang="sv-SE" sz="1000" dirty="0">
                <a:latin typeface="Consolas" panose="020B0609020204030204" pitchFamily="49" charset="0"/>
              </a:rPr>
              <a:t> | Svarsfrekvens </a:t>
            </a:r>
            <a:r>
              <a:rPr lang="sv-SE" sz="1000" dirty="0">
                <a:latin typeface="Consolas" panose="020B0609020204030204" pitchFamily="49" charset="0"/>
              </a:rPr>
              <a:t>49%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15892af94bc4d6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Barns inflytande och delaktighet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Barns inflytande och delaktighet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Wieselgrensgatan 11 A förskola</a:t>
            </a:r>
            <a:r>
              <a:rPr lang="sv-SE" sz="1000" dirty="0">
                <a:latin typeface="Consolas" panose="020B0609020204030204" pitchFamily="49" charset="0"/>
              </a:rPr>
              <a:t> | Svarsfrekvens </a:t>
            </a:r>
            <a:r>
              <a:rPr lang="sv-SE" sz="1000" dirty="0">
                <a:latin typeface="Consolas" panose="020B0609020204030204" pitchFamily="49" charset="0"/>
              </a:rPr>
              <a:t>49%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fad866842b54da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Wieselgrensgatan 11 A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Wieselgrensgatan 11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…förskolan uppmuntrar mitt barn att uttrycka sina tankar och åsikter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…förskolan tar hänsyn till mitt barns behov och intressen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52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600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den information jag förmedlar om mitt barn, till exempel om barnets mående, familjesituation eller utveckling</a:t>
              </a:r>
            </a:p>
          </p:txBody>
        </p:sp>
        <p:sp>
          <p:nvSpPr>
            <p:cNvPr id="301" name="Cell_3_1_3_1"/>
            <p:cNvSpPr txBox="1"/>
            <p:nvPr/>
          </p:nvSpPr>
          <p:spPr>
            <a:xfrm>
              <a:off y="1952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informerar om mål och innehåll i utbildningen</a:t>
              </a:r>
            </a:p>
          </p:txBody>
        </p:sp>
        <p:sp>
          <p:nvSpPr>
            <p:cNvPr id="401" name="Cell_4_1_4_1"/>
            <p:cNvSpPr txBox="1"/>
            <p:nvPr/>
          </p:nvSpPr>
          <p:spPr>
            <a:xfrm>
              <a:off y="2304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…utvecklingssamtalet ger mig möjlighet till en god dialog kring mitt barns trivsel, utveckling och lärande</a:t>
              </a:r>
            </a:p>
          </p:txBody>
        </p:sp>
        <p:sp>
          <p:nvSpPr>
            <p:cNvPr id="501" name="Cell_5_1_5_1"/>
            <p:cNvSpPr txBox="1"/>
            <p:nvPr/>
          </p:nvSpPr>
          <p:spPr>
            <a:xfrm>
              <a:off y="2656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välkommen att ställa frågor och komma med synpunkter</a:t>
              </a:r>
            </a:p>
          </p:txBody>
        </p:sp>
        <p:sp>
          <p:nvSpPr>
            <p:cNvPr id="601" name="Cell_6_1_6_1"/>
            <p:cNvSpPr txBox="1"/>
            <p:nvPr/>
          </p:nvSpPr>
          <p:spPr>
            <a:xfrm>
              <a:off y="3008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trygg med att mitt barn blir väl omhändertaget på förskolan.</a:t>
              </a:r>
            </a:p>
          </p:txBody>
        </p:sp>
        <p:graphicFrame>
          <p:nvGraphicFramePr>
            <p:cNvPr id="5002" name="Chart_2_2_2_3"/>
            <p:cNvGraphicFramePr>
              <a:graphicFrameLocks/>
            </p:cNvGraphicFramePr>
            <p:nvPr/>
          </p:nvGraphicFramePr>
          <p:xfrm>
            <a:off y="1600535" x="4570222"/>
            <a:ext cx="3870000" cy="352000"/>
          </p:xfrm>
          <a:graphic>
            <a:graphicData uri="http://schemas.openxmlformats.org/drawingml/2006/chart">
              <c:chart xmlns:c="http://schemas.openxmlformats.org/drawingml/2006/chart" r:id="Rfd985544d9e54f06"/>
            </a:graphicData>
          </a:graphic>
        </p:graphicFrame>
        <p:graphicFrame>
          <p:nvGraphicFramePr>
            <p:cNvPr id="5003" name="Chart_3_2_3_3"/>
            <p:cNvGraphicFramePr>
              <a:graphicFrameLocks/>
            </p:cNvGraphicFramePr>
            <p:nvPr/>
          </p:nvGraphicFramePr>
          <p:xfrm>
            <a:off y="1952535" x="4570222"/>
            <a:ext cx="3870000" cy="352000"/>
          </p:xfrm>
          <a:graphic>
            <a:graphicData uri="http://schemas.openxmlformats.org/drawingml/2006/chart">
              <c:chart xmlns:c="http://schemas.openxmlformats.org/drawingml/2006/chart" r:id="Rd6a9063567d444b5"/>
            </a:graphicData>
          </a:graphic>
        </p:graphicFrame>
        <p:graphicFrame>
          <p:nvGraphicFramePr>
            <p:cNvPr id="5004" name="Chart_4_2_4_3"/>
            <p:cNvGraphicFramePr>
              <a:graphicFrameLocks/>
            </p:cNvGraphicFramePr>
            <p:nvPr/>
          </p:nvGraphicFramePr>
          <p:xfrm>
            <a:off y="2304535" x="4570222"/>
            <a:ext cx="3870000" cy="352000"/>
          </p:xfrm>
          <a:graphic>
            <a:graphicData uri="http://schemas.openxmlformats.org/drawingml/2006/chart">
              <c:chart xmlns:c="http://schemas.openxmlformats.org/drawingml/2006/chart" r:id="R5796de4cd6804d4b"/>
            </a:graphicData>
          </a:graphic>
        </p:graphicFrame>
        <p:graphicFrame>
          <p:nvGraphicFramePr>
            <p:cNvPr id="5005" name="Chart_5_2_5_3"/>
            <p:cNvGraphicFramePr>
              <a:graphicFrameLocks/>
            </p:cNvGraphicFramePr>
            <p:nvPr/>
          </p:nvGraphicFramePr>
          <p:xfrm>
            <a:off y="2656535" x="4570222"/>
            <a:ext cx="3870000" cy="352000"/>
          </p:xfrm>
          <a:graphic>
            <a:graphicData uri="http://schemas.openxmlformats.org/drawingml/2006/chart">
              <c:chart xmlns:c="http://schemas.openxmlformats.org/drawingml/2006/chart" r:id="Rb798b79e81f64178"/>
            </a:graphicData>
          </a:graphic>
        </p:graphicFrame>
        <p:graphicFrame>
          <p:nvGraphicFramePr>
            <p:cNvPr id="5006" name="Chart_6_2_6_3"/>
            <p:cNvGraphicFramePr>
              <a:graphicFrameLocks/>
            </p:cNvGraphicFramePr>
            <p:nvPr/>
          </p:nvGraphicFramePr>
          <p:xfrm>
            <a:off y="3008535" x="4570222"/>
            <a:ext cx="3870000" cy="1408000"/>
          </p:xfrm>
          <a:graphic>
            <a:graphicData uri="http://schemas.openxmlformats.org/drawingml/2006/chart">
              <c:chart xmlns:c="http://schemas.openxmlformats.org/drawingml/2006/chart" r:id="R9695f485b3c44032"/>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Wieselgrensgatan 11 A förskola</a:t>
            </a:r>
            <a:r>
              <a:rPr lang="sv-SE" sz="1000" dirty="0">
                <a:latin typeface="Consolas" panose="020B0609020204030204" pitchFamily="49" charset="0"/>
              </a:rPr>
              <a:t> | Svarsfrekvens </a:t>
            </a:r>
            <a:r>
              <a:rPr lang="sv-SE" sz="1000" dirty="0">
                <a:latin typeface="Consolas" panose="020B0609020204030204" pitchFamily="49" charset="0"/>
              </a:rPr>
              <a:t>49%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816256f878b421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Förskola och hem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Förskola och hem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Wieselgrensgatan 11 A förskola</a:t>
            </a:r>
            <a:r>
              <a:rPr lang="sv-SE" sz="1000" dirty="0">
                <a:latin typeface="Consolas" panose="020B0609020204030204" pitchFamily="49" charset="0"/>
              </a:rPr>
              <a:t> | Svarsfrekvens </a:t>
            </a:r>
            <a:r>
              <a:rPr lang="sv-SE" sz="1000" dirty="0">
                <a:latin typeface="Consolas" panose="020B0609020204030204" pitchFamily="49" charset="0"/>
              </a:rPr>
              <a:t>49%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e207892a5fd4da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Wieselgrensgatan 11 A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4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Wieselgrensgatan 11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450000">
                  <a:tc>
                    <a:txBody>
                      <a:bodyPr/>
                      <a:lstStyle/>
                      <a:p>
                        <a:pPr fontAlgn="ctr" algn="l">
                          <a:defRPr spc="50"/>
                        </a:pPr>
                        <a:r>
                          <a:rPr lang="en-GB" sz="900" spc="50" noProof="1">
                            <a:solidFill>
                              <a:schemeClr val="accent5">
                                <a:shade val="10%"/>
                              </a:schemeClr>
                            </a:solidFill>
                          </a:rPr>
                          <a:t>…förskolan tar hänsyn till den information jag förmedlar om mitt barn, till exempel om barnets mående, familjesituation eller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4.07</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…förskolan informerar om mål och innehåll i utbildningen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3.48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3.15</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…utvecklingssamtalet ger mig möjlighet till en god dialog kring mitt barns trivsel,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3.85</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Jag känner mig välkommen att ställa frågor och komma med synpunkter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3.93</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Jag känner mig trygg med att mitt barn blir väl omhändertaget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är nöjd med mitt barns förskola.</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kan rekommendera mitt barns förskola till andra vårdnadshavare.</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bd523fb60960484b"/>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908cb8d79dbe4207"/>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Wieselgrensgatan 11 A förskola</a:t>
            </a:r>
            <a:r>
              <a:rPr lang="sv-SE" sz="1000" dirty="0">
                <a:latin typeface="Consolas" panose="020B0609020204030204" pitchFamily="49" charset="0"/>
              </a:rPr>
              <a:t> | Svarsfrekvens </a:t>
            </a:r>
            <a:r>
              <a:rPr lang="sv-SE" sz="1000" dirty="0">
                <a:latin typeface="Consolas" panose="020B0609020204030204" pitchFamily="49" charset="0"/>
              </a:rPr>
              <a:t>49%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8d1ccea61974ea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Helhetsomdöme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Helhetsomdöme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Wieselgrensgatan 11 A förskola</a:t>
            </a:r>
            <a:r>
              <a:rPr lang="sv-SE" sz="1000" dirty="0">
                <a:latin typeface="Consolas" panose="020B0609020204030204" pitchFamily="49" charset="0"/>
              </a:rPr>
              <a:t> | Svarsfrekvens </a:t>
            </a:r>
            <a:r>
              <a:rPr lang="sv-SE" sz="1000" dirty="0">
                <a:latin typeface="Consolas" panose="020B0609020204030204" pitchFamily="49" charset="0"/>
              </a:rPr>
              <a:t>49%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c6acc616e96430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Wieselgrensgatan 11 A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Wieselgrensgatan 11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Jag är nöjd med mitt barns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3.93</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Jag kan rekommendera mitt barns förskola till andra vårdnadshavare.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3.86</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37d760f6a544404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Wieselgrensgatan 11 A förskola</a:t>
            </a:r>
            <a:r>
              <a:rPr lang="sv-SE" sz="1000" dirty="0">
                <a:latin typeface="Consolas" panose="020B0609020204030204" pitchFamily="49" charset="0"/>
              </a:rPr>
              <a:t> | Svarsfrekvens </a:t>
            </a:r>
            <a:r>
              <a:rPr lang="sv-SE" sz="1000" dirty="0">
                <a:latin typeface="Consolas" panose="020B0609020204030204" pitchFamily="49" charset="0"/>
              </a:rPr>
              <a:t>49%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88d67ec45b643d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vilka faktorer vårdnadshavarna upplever att barnen inte ges lika möjligheter på grund av. Resultat visas enbart vid minst sju svar.</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De personer som svarade "instämmer inte alls" eller "instämmer inte" på frågan " ...barnen ges lika möjligheter att utvecklas oberoende av kön, etnisk tillhörighet, religion eller funktionsnedsättning" fick följdfrågan ovan. Totalt var det </a:t>
            </a:r>
            <a:r>
              <a:rPr lang="en-GB" sz="900" spc="42" noProof="1"/>
              <a:t>2</a:t>
            </a:r>
            <a:r>
              <a:rPr lang="en-GB" sz="900" spc="42" noProof="1"/>
              <a:t> personer som svarade "instämmer inte alls" eller "instämmer inte".</a:t>
            </a:r>
          </a:p>
        </p:txBody>
      </p:sp>
    </p:spTree>
    <p:extLst>
      <p:ext uri="{BB962C8B-B14F-4D97-AF65-F5344CB8AC3E}">
        <p14:creationId xmlns:p14="http://schemas.microsoft.com/office/powerpoint/2010/main" val="3247036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Viktigaste frågorna</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880fab50527944c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Wieselgrensgatan 11 A förskola</a:t>
            </a:r>
            <a:r>
              <a:rPr lang="sv-SE" sz="1000" dirty="0">
                <a:latin typeface="Consolas" panose="020B0609020204030204" pitchFamily="49" charset="0"/>
              </a:rPr>
              <a:t> | Svarsfrekvens </a:t>
            </a:r>
            <a:r>
              <a:rPr lang="sv-SE" sz="1000" dirty="0">
                <a:latin typeface="Consolas" panose="020B0609020204030204" pitchFamily="49" charset="0"/>
              </a:rPr>
              <a:t>49%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a0f610873e24ba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Vårdnadshavarna fick som sista fråga ta ställning till vilka frågor som är viktigast för dem. Som mest fick man ange fem frågor. Detta diagram visar de fem frågor som anses vara viktigast.</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5a5f8377ca9d4ece"/>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Wieselgrensgatan 11 A förskola</a:t>
            </a:r>
            <a:r>
              <a:rPr lang="sv-SE" sz="1000" dirty="0">
                <a:latin typeface="Consolas" panose="020B0609020204030204" pitchFamily="49" charset="0"/>
              </a:rPr>
              <a:t> | Svarsfrekvens </a:t>
            </a:r>
            <a:r>
              <a:rPr lang="sv-SE" sz="1000" dirty="0">
                <a:latin typeface="Consolas" panose="020B0609020204030204" pitchFamily="49" charset="0"/>
              </a:rPr>
              <a:t>49%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b1052f41be0407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Normer och värden</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823a974ee9bb470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Wieselgrensgatan 11 A förskola</a:t>
            </a:r>
            <a:r>
              <a:rPr lang="sv-SE" sz="1000" dirty="0">
                <a:latin typeface="Consolas" panose="020B0609020204030204" pitchFamily="49" charset="0"/>
              </a:rPr>
              <a:t> | Svarsfrekvens </a:t>
            </a:r>
            <a:r>
              <a:rPr lang="sv-SE" sz="1000" dirty="0">
                <a:latin typeface="Consolas" panose="020B0609020204030204" pitchFamily="49" charset="0"/>
              </a:rPr>
              <a:t>49%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c4f406497a2482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Värdegrund och uppdrag</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6188ee245064424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Wieselgrensgatan 11 A förskola</a:t>
            </a:r>
            <a:r>
              <a:rPr lang="sv-SE" sz="1000" dirty="0">
                <a:latin typeface="Consolas" panose="020B0609020204030204" pitchFamily="49" charset="0"/>
              </a:rPr>
              <a:t> | Svarsfrekvens </a:t>
            </a:r>
            <a:r>
              <a:rPr lang="sv-SE" sz="1000" dirty="0">
                <a:latin typeface="Consolas" panose="020B0609020204030204" pitchFamily="49" charset="0"/>
              </a:rPr>
              <a:t>49%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86af107b8d145b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Omsorg, utveckling och lärande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ae5d9b1c0094462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Wieselgrensgatan 11 A förskola</a:t>
            </a:r>
            <a:r>
              <a:rPr lang="sv-SE" sz="1000" dirty="0">
                <a:latin typeface="Consolas" panose="020B0609020204030204" pitchFamily="49" charset="0"/>
              </a:rPr>
              <a:t> | Svarsfrekvens </a:t>
            </a:r>
            <a:r>
              <a:rPr lang="sv-SE" sz="1000" dirty="0">
                <a:latin typeface="Consolas" panose="020B0609020204030204" pitchFamily="49" charset="0"/>
              </a:rPr>
              <a:t>49%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6e9b77cc1df4f2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Barns inflytande och delaktighet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57f6cc043cce410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Wieselgrensgatan 11 A förskola</a:t>
            </a:r>
            <a:r>
              <a:rPr lang="sv-SE" sz="1000" dirty="0">
                <a:latin typeface="Consolas" panose="020B0609020204030204" pitchFamily="49" charset="0"/>
              </a:rPr>
              <a:t> | Svarsfrekvens </a:t>
            </a:r>
            <a:r>
              <a:rPr lang="sv-SE" sz="1000" dirty="0">
                <a:latin typeface="Consolas" panose="020B0609020204030204" pitchFamily="49" charset="0"/>
              </a:rPr>
              <a:t>49%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ebc4f0ec0af430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Förskola och hem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5fad9f2d95a3492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Wieselgrensgatan 11 A förskola</a:t>
            </a:r>
            <a:r>
              <a:rPr lang="sv-SE" sz="1000" dirty="0">
                <a:latin typeface="Consolas" panose="020B0609020204030204" pitchFamily="49" charset="0"/>
              </a:rPr>
              <a:t> | Svarsfrekvens </a:t>
            </a:r>
            <a:r>
              <a:rPr lang="sv-SE" sz="1000" dirty="0">
                <a:latin typeface="Consolas" panose="020B0609020204030204" pitchFamily="49" charset="0"/>
              </a:rPr>
              <a:t>49%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0f6e194d01b47c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Helhetsomdöme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Frågeområde per enhet</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2340000"/>
                  <a:gridCol w="900000"/>
                  <a:gridCol w="900000"/>
                  <a:gridCol w="900000"/>
                  <a:gridCol w="900000"/>
                  <a:gridCol w="900000"/>
                  <a:gridCol w="900000"/>
                </a:tblGrid>
                <!--columnGroups:.-->
                <a:tr h="675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Normer och värden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Värdegrund och uppdrag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Omsorg, utveckling och lärande</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Barns inflytande och delaktighet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Förskola och hem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Helhetsomdöme</a:t>
                        </a:r>
                        <a:endParaRPr dirty="0" sz="1100"/>
                      </a:p>
                    </a:txBody>
                    <a:tcPr anchor="ctr" marR="72000" marT="36000" marB="36000" marL="72000">
                      <a:lnL>
                        <a:noFill/>
                      </a:lnL>
                      <a:lnR>
                        <a:noFill/>
                      </a:lnR>
                      <a:lnT>
                        <a:noFill/>
                      </a:lnT>
                      <a:lnB>
                        <a:noFill/>
                      </a:lnB>
                      <a:solidFill>
                        <a:schemeClr val="accent5">
                          <a:tint val="100%"/>
                        </a:schemeClr>
                      </a:solidFill>
                    </a:tcPr>
                  </a:tc>
                </a:tr>
                <!--columnGroups:.-->
                <a:tr h="675000">
                  <a:tc>
                    <a:txBody>
                      <a:bodyPr/>
                      <a:lstStyle/>
                      <a:p>
                        <a:pPr fontAlgn="ctr" algn="l">
                          <a:defRPr spc="50"/>
                        </a:pPr>
                        <a:r>
                          <a:rPr b="1" lang="en-GB" sz="900" spc="50" noProof="1">
                            <a:solidFill>
                              <a:schemeClr val="accent5">
                                <a:shade val="10%"/>
                              </a:schemeClr>
                            </a:solidFill>
                          </a:rPr>
                          <a:t>Wieselgrensgatan 11 A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4.07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4.04</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Rubinen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Smaragden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3.36</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Wieselgrensgatan 11 A förskola</a:t>
            </a:r>
            <a:r>
              <a:rPr lang="sv-SE" sz="1000" dirty="0">
                <a:latin typeface="Consolas" panose="020B0609020204030204" pitchFamily="49" charset="0"/>
              </a:rPr>
              <a:t> | Svarsfrekvens </a:t>
            </a:r>
            <a:r>
              <a:rPr lang="sv-SE" sz="1000" dirty="0">
                <a:latin typeface="Consolas" panose="020B0609020204030204" pitchFamily="49" charset="0"/>
              </a:rPr>
              <a:t>49%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6a16a8ab100460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Medelvärde per enhet för respektive frågeområde.</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theme/theme1.xml><?xml version="1.0" encoding="utf-8"?>
<a:theme xmlns:a="http://schemas.openxmlformats.org/drawingml/2006/main" xmlns:adp="http://whatever" xmlns:p="http://schemas.openxmlformats.org/presentationml/2006/main" xmlns:xs="http://www.w3.org/2001/XMLSchema" name="ADP Theme">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Office">
      <a:majorFont>
        <a:latin typeface="Georgia"/>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 cap="flat" cmpd="sng" algn="ctr">
          <a:no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7CFD0712FD42641B324048556A51514" ma:contentTypeVersion="6" ma:contentTypeDescription="Skapa ett nytt dokument." ma:contentTypeScope="" ma:versionID="6377c390179b755e5f79609a82d28466">
  <xsd:schema xmlns:xsd="http://www.w3.org/2001/XMLSchema" xmlns:xs="http://www.w3.org/2001/XMLSchema" xmlns:p="http://schemas.microsoft.com/office/2006/metadata/properties" xmlns:ns2="fa211ff0-710e-4cda-ad8a-e92ba89968b5" xmlns:ns3="7495ddca-137d-4e1f-b0d9-9beab5f43f79" targetNamespace="http://schemas.microsoft.com/office/2006/metadata/properties" ma:root="true" ma:fieldsID="211fd90539f3847fc688e2b4174bda81" ns2:_="" ns3:_="">
    <xsd:import namespace="fa211ff0-710e-4cda-ad8a-e92ba89968b5"/>
    <xsd:import namespace="7495ddca-137d-4e1f-b0d9-9beab5f43f7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211ff0-710e-4cda-ad8a-e92ba89968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95ddca-137d-4e1f-b0d9-9beab5f43f79"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8680590-7B41-4F89-BF37-A86DCA3C51A0}"/>
</file>

<file path=customXml/itemProps2.xml><?xml version="1.0" encoding="utf-8"?>
<ds:datastoreItem xmlns:ds="http://schemas.openxmlformats.org/officeDocument/2006/customXml" ds:itemID="{AFABF1C5-2D4F-4588-82E5-3EA9FBCFBBA5}"/>
</file>

<file path=customXml/itemProps3.xml><?xml version="1.0" encoding="utf-8"?>
<ds:datastoreItem xmlns:ds="http://schemas.openxmlformats.org/officeDocument/2006/customXml" ds:itemID="{CCD1BB5C-AAA2-4C6A-8F89-5CE0B5A457CB}"/>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dc:title>
  <dc:creator>ADP</dc:creator>
  <cp:lastModifiedBy>ADP</cp:lastModifiedBy>
  <cp:revision>1</cp:revision>
  <dcterms:created xsi:type="dcterms:W3CDTF">2024-03-25T15:01:47Z</dcterms:created>
  <dcterms:modified xsi:type="dcterms:W3CDTF">2024-03-25T15:01:47Z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0x01010037CFD0712FD42641B324048556A51514</vt:lpwstr>
  </property>
</Properties>
</file>